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18"/>
  </p:notesMasterIdLst>
  <p:sldIdLst>
    <p:sldId id="256" r:id="rId2"/>
    <p:sldId id="259" r:id="rId3"/>
    <p:sldId id="260" r:id="rId4"/>
    <p:sldId id="257" r:id="rId5"/>
    <p:sldId id="261" r:id="rId6"/>
    <p:sldId id="262" r:id="rId7"/>
    <p:sldId id="263" r:id="rId8"/>
    <p:sldId id="264" r:id="rId9"/>
    <p:sldId id="265" r:id="rId10"/>
    <p:sldId id="266" r:id="rId11"/>
    <p:sldId id="267" r:id="rId12"/>
    <p:sldId id="268" r:id="rId13"/>
    <p:sldId id="269" r:id="rId14"/>
    <p:sldId id="270" r:id="rId15"/>
    <p:sldId id="272" r:id="rId16"/>
    <p:sldId id="271" r:id="rId17"/>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779502E8-2A00-43D7-B530-9ADB78BB5910}" type="datetimeFigureOut">
              <a:rPr lang="en-US" smtClean="0"/>
              <a:t>5/23/2022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2A07624A-0A6A-4216-82E5-BC5E4CCD2AFA}" type="slidenum">
              <a:rPr lang="en-US" smtClean="0"/>
              <a:t>‹#›</a:t>
            </a:fld>
            <a:endParaRPr lang="en-US"/>
          </a:p>
        </p:txBody>
      </p:sp>
    </p:spTree>
    <p:extLst>
      <p:ext uri="{BB962C8B-B14F-4D97-AF65-F5344CB8AC3E}">
        <p14:creationId xmlns:p14="http://schemas.microsoft.com/office/powerpoint/2010/main" val="158823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57709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42810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3055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2680603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43341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3457640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3759004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402723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9562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DCA8E3-1F25-457A-A174-9410106885C1}"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290687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DCA8E3-1F25-457A-A174-9410106885C1}"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207047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CA8E3-1F25-457A-A174-9410106885C1}" type="datetimeFigureOut">
              <a:rPr lang="en-US" smtClean="0"/>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275872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DCA8E3-1F25-457A-A174-9410106885C1}" type="datetimeFigureOut">
              <a:rPr lang="en-US" smtClean="0"/>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287732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CA8E3-1F25-457A-A174-9410106885C1}" type="datetimeFigureOut">
              <a:rPr lang="en-US" smtClean="0"/>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86132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DCA8E3-1F25-457A-A174-9410106885C1}"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106227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DCA8E3-1F25-457A-A174-9410106885C1}"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BE588-0934-4EE3-8453-884C0633898F}" type="slidenum">
              <a:rPr lang="en-US" smtClean="0"/>
              <a:t>‹#›</a:t>
            </a:fld>
            <a:endParaRPr lang="en-US"/>
          </a:p>
        </p:txBody>
      </p:sp>
    </p:spTree>
    <p:extLst>
      <p:ext uri="{BB962C8B-B14F-4D97-AF65-F5344CB8AC3E}">
        <p14:creationId xmlns:p14="http://schemas.microsoft.com/office/powerpoint/2010/main" val="214948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DCA8E3-1F25-457A-A174-9410106885C1}" type="datetimeFigureOut">
              <a:rPr lang="en-US" smtClean="0"/>
              <a:t>5/23/2022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0DBE588-0934-4EE3-8453-884C0633898F}" type="slidenum">
              <a:rPr lang="en-US" smtClean="0"/>
              <a:t>‹#›</a:t>
            </a:fld>
            <a:endParaRPr lang="en-US"/>
          </a:p>
        </p:txBody>
      </p:sp>
    </p:spTree>
    <p:extLst>
      <p:ext uri="{BB962C8B-B14F-4D97-AF65-F5344CB8AC3E}">
        <p14:creationId xmlns:p14="http://schemas.microsoft.com/office/powerpoint/2010/main" val="153100956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rotariangenealogists.org/" TargetMode="Externa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hyperlink" Target="https://newspaperarchive.com/" TargetMode="External"/><Relationship Id="rId13"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5.png"/><Relationship Id="rId12" Type="http://schemas.openxmlformats.org/officeDocument/2006/relationships/hyperlink" Target="https://texashistory.unt.edu/explore/collections/TDNP/" TargetMode="External"/><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6" Type="http://schemas.openxmlformats.org/officeDocument/2006/relationships/hyperlink" Target="https://chroniclingamerica.loc.gov/" TargetMode="External"/><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hyperlink" Target="https://www.genealogybank.com/" TargetMode="External"/><Relationship Id="rId4" Type="http://schemas.openxmlformats.org/officeDocument/2006/relationships/hyperlink" Target="https://www.newspapers.com/" TargetMode="Externa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hyperlink" Target="https://www.familysearch.org/library/books/" TargetMode="External"/><Relationship Id="rId18" Type="http://schemas.openxmlformats.org/officeDocument/2006/relationships/hyperlink" Target="https://www.facebook.com/" TargetMode="External"/><Relationship Id="rId26" Type="http://schemas.openxmlformats.org/officeDocument/2006/relationships/hyperlink" Target="http://sites.rootsweb.com/~txgenweb/" TargetMode="External"/><Relationship Id="rId3" Type="http://schemas.openxmlformats.org/officeDocument/2006/relationships/image" Target="../media/image3.png"/><Relationship Id="rId21" Type="http://schemas.openxmlformats.org/officeDocument/2006/relationships/image" Target="../media/image46.png"/><Relationship Id="rId7" Type="http://schemas.openxmlformats.org/officeDocument/2006/relationships/image" Target="../media/image40.png"/><Relationship Id="rId12" Type="http://schemas.openxmlformats.org/officeDocument/2006/relationships/hyperlink" Target="https://www.familysearch.org/search/catalog" TargetMode="External"/><Relationship Id="rId17" Type="http://schemas.openxmlformats.org/officeDocument/2006/relationships/image" Target="../media/image44.png"/><Relationship Id="rId25" Type="http://schemas.openxmlformats.org/officeDocument/2006/relationships/image" Target="../media/image48.jpeg"/><Relationship Id="rId2" Type="http://schemas.openxmlformats.org/officeDocument/2006/relationships/hyperlink" Target="https://rotariangenealogists.org/" TargetMode="External"/><Relationship Id="rId16" Type="http://schemas.openxmlformats.org/officeDocument/2006/relationships/hyperlink" Target="https://www.google.com/" TargetMode="External"/><Relationship Id="rId20" Type="http://schemas.openxmlformats.org/officeDocument/2006/relationships/hyperlink" Target="https://archive.org/" TargetMode="External"/><Relationship Id="rId1" Type="http://schemas.openxmlformats.org/officeDocument/2006/relationships/slideLayout" Target="../slideLayouts/slideLayout2.xml"/><Relationship Id="rId6" Type="http://schemas.openxmlformats.org/officeDocument/2006/relationships/hyperlink" Target="https://www.findagrave.com/" TargetMode="External"/><Relationship Id="rId11" Type="http://schemas.openxmlformats.org/officeDocument/2006/relationships/hyperlink" Target="https://www.familysearch.org/wiki/en/Main_Page" TargetMode="External"/><Relationship Id="rId24" Type="http://schemas.openxmlformats.org/officeDocument/2006/relationships/hyperlink" Target="https://extremegenes.com/" TargetMode="External"/><Relationship Id="rId5" Type="http://schemas.openxmlformats.org/officeDocument/2006/relationships/image" Target="../media/image39.png"/><Relationship Id="rId15" Type="http://schemas.openxmlformats.org/officeDocument/2006/relationships/image" Target="../media/image43.png"/><Relationship Id="rId23"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45.png"/><Relationship Id="rId4" Type="http://schemas.openxmlformats.org/officeDocument/2006/relationships/hyperlink" Target="https://www.cyndislist.com/" TargetMode="External"/><Relationship Id="rId9" Type="http://schemas.openxmlformats.org/officeDocument/2006/relationships/hyperlink" Target="https://www.familysearch.org/en/" TargetMode="External"/><Relationship Id="rId14" Type="http://schemas.openxmlformats.org/officeDocument/2006/relationships/hyperlink" Target="https://www.familytreemagazine.com/best-genealogy-websites/" TargetMode="External"/><Relationship Id="rId22" Type="http://schemas.openxmlformats.org/officeDocument/2006/relationships/hyperlink" Target="https://www.legalgenealogist.com/" TargetMode="External"/><Relationship Id="rId27"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livingdna.com/" TargetMode="External"/><Relationship Id="rId3" Type="http://schemas.openxmlformats.org/officeDocument/2006/relationships/hyperlink" Target="https://rotariangenealogists.org/" TargetMode="External"/><Relationship Id="rId7" Type="http://schemas.openxmlformats.org/officeDocument/2006/relationships/hyperlink" Target="https://www.myheritage.com/dna" TargetMode="External"/><Relationship Id="rId12" Type="http://schemas.openxmlformats.org/officeDocument/2006/relationships/image" Target="../media/image51.jpeg"/><Relationship Id="rId2" Type="http://schemas.openxmlformats.org/officeDocument/2006/relationships/hyperlink" Target="https://isogg.org/" TargetMode="Externa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hyperlink" Target="https://www.familytreedna.com/" TargetMode="External"/><Relationship Id="rId5" Type="http://schemas.openxmlformats.org/officeDocument/2006/relationships/hyperlink" Target="https://www.ancestry.com/" TargetMode="External"/><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hyperlink" Target="https://www.23andme.com/" TargetMode="External"/><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hyperlink" Target="https://www.youtube.com/channel/UCC615aUT0SqfsJIf2D9-b-A" TargetMode="External"/><Relationship Id="rId18" Type="http://schemas.openxmlformats.org/officeDocument/2006/relationships/image" Target="../media/image54.jpeg"/><Relationship Id="rId3" Type="http://schemas.openxmlformats.org/officeDocument/2006/relationships/hyperlink" Target="https://eogn.com/" TargetMode="External"/><Relationship Id="rId7" Type="http://schemas.openxmlformats.org/officeDocument/2006/relationships/hyperlink" Target="https://www.youtube.com/" TargetMode="External"/><Relationship Id="rId12" Type="http://schemas.openxmlformats.org/officeDocument/2006/relationships/hyperlink" Target="https://www.youtube.com/user/findmypast" TargetMode="External"/><Relationship Id="rId17" Type="http://schemas.openxmlformats.org/officeDocument/2006/relationships/hyperlink" Target="https://www.familysearch.org/en/blog/rootstech-2022-registration" TargetMode="External"/><Relationship Id="rId2" Type="http://schemas.openxmlformats.org/officeDocument/2006/relationships/hyperlink" Target="https://www.cyndislist.com/blogs/" TargetMode="External"/><Relationship Id="rId16" Type="http://schemas.openxmlformats.org/officeDocument/2006/relationships/hyperlink" Target="https://www.cyndislist.com/events/events-calendars/" TargetMode="Externa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hyperlink" Target="https://www.youtube.com/user/familysearch" TargetMode="External"/><Relationship Id="rId5" Type="http://schemas.openxmlformats.org/officeDocument/2006/relationships/hyperlink" Target="https://rotariangenealogists.org/" TargetMode="External"/><Relationship Id="rId15" Type="http://schemas.openxmlformats.org/officeDocument/2006/relationships/hyperlink" Target="https://www.ngsgenealogy.org/events/" TargetMode="External"/><Relationship Id="rId10" Type="http://schemas.openxmlformats.org/officeDocument/2006/relationships/hyperlink" Target="https://www.youtube.com/user/23andme" TargetMode="External"/><Relationship Id="rId4" Type="http://schemas.openxmlformats.org/officeDocument/2006/relationships/hyperlink" Target="https://www.cyndislist.com/education/institutes/" TargetMode="External"/><Relationship Id="rId9" Type="http://schemas.openxmlformats.org/officeDocument/2006/relationships/hyperlink" Target="https://www.youtube.com/channel/UCsc0AQkAh_2cQmxqwD6VWRw" TargetMode="External"/><Relationship Id="rId14" Type="http://schemas.openxmlformats.org/officeDocument/2006/relationships/hyperlink" Target="https://conferencekeeper.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ites.rootsweb.com/~txharri2/genealogical_soc/index_gen_soc.htm" TargetMode="External"/><Relationship Id="rId2" Type="http://schemas.openxmlformats.org/officeDocument/2006/relationships/hyperlink" Target="https://www.txsgs.org/"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rotariangenealogists.org/" TargetMode="External"/><Relationship Id="rId4" Type="http://schemas.openxmlformats.org/officeDocument/2006/relationships/hyperlink" Target="https://genquebec.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RIfellowship" TargetMode="External"/><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3" Type="http://schemas.openxmlformats.org/officeDocument/2006/relationships/image" Target="../media/image3.pn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hyperlink" Target="https://www.findmypast.com/subscribe" TargetMode="External"/><Relationship Id="rId13"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6.png"/><Relationship Id="rId12" Type="http://schemas.openxmlformats.org/officeDocument/2006/relationships/hyperlink" Target="https://legacyfamilytree.com/" TargetMode="External"/><Relationship Id="rId2" Type="http://schemas.openxmlformats.org/officeDocument/2006/relationships/hyperlink" Target="https://rotariangenealogists.org/" TargetMode="Externa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www.myheritage.com/pricing" TargetMode="External"/><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openxmlformats.org/officeDocument/2006/relationships/hyperlink" Target="https://www.familysearch.org/register/custom/1?state=https:%2F%2Fwww.familysearch.org%2Fprofile%2Faccount" TargetMode="External"/><Relationship Id="rId4" Type="http://schemas.openxmlformats.org/officeDocument/2006/relationships/hyperlink" Target="https://www.ancestry.com/cs/offers/subscribe" TargetMode="External"/><Relationship Id="rId9" Type="http://schemas.openxmlformats.org/officeDocument/2006/relationships/image" Target="../media/image27.png"/><Relationship Id="rId14" Type="http://schemas.openxmlformats.org/officeDocument/2006/relationships/hyperlink" Target="https://www.mackiev.com/f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otariangenealogists.org/"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B282-1F7A-458F-B1D7-7FB4D56BDBA2}"/>
              </a:ext>
            </a:extLst>
          </p:cNvPr>
          <p:cNvSpPr>
            <a:spLocks noGrp="1"/>
          </p:cNvSpPr>
          <p:nvPr>
            <p:ph type="ctrTitle"/>
          </p:nvPr>
        </p:nvSpPr>
        <p:spPr>
          <a:xfrm>
            <a:off x="2639736" y="157505"/>
            <a:ext cx="5195597" cy="742422"/>
          </a:xfrm>
          <a:solidFill>
            <a:schemeClr val="bg1"/>
          </a:solidFill>
        </p:spPr>
        <p:txBody>
          <a:bodyPr>
            <a:normAutofit fontScale="90000"/>
          </a:bodyPr>
          <a:lstStyle/>
          <a:p>
            <a:pPr algn="l"/>
            <a:r>
              <a:rPr lang="en-US" sz="4800" dirty="0"/>
              <a:t>Beginning genealogy</a:t>
            </a:r>
          </a:p>
        </p:txBody>
      </p:sp>
      <p:pic>
        <p:nvPicPr>
          <p:cNvPr id="6" name="Picture 5">
            <a:hlinkClick r:id="rId2"/>
            <a:extLst>
              <a:ext uri="{FF2B5EF4-FFF2-40B4-BE49-F238E27FC236}">
                <a16:creationId xmlns:a16="http://schemas.microsoft.com/office/drawing/2014/main" id="{88EB2942-933E-411C-BCAD-FF51E8D0B362}"/>
              </a:ext>
            </a:extLst>
          </p:cNvPr>
          <p:cNvPicPr>
            <a:picLocks noChangeAspect="1"/>
          </p:cNvPicPr>
          <p:nvPr/>
        </p:nvPicPr>
        <p:blipFill>
          <a:blip r:embed="rId3"/>
          <a:stretch>
            <a:fillRect/>
          </a:stretch>
        </p:blipFill>
        <p:spPr>
          <a:xfrm>
            <a:off x="1524001" y="6203896"/>
            <a:ext cx="3242389" cy="654104"/>
          </a:xfrm>
          <a:prstGeom prst="rect">
            <a:avLst/>
          </a:prstGeom>
        </p:spPr>
      </p:pic>
      <p:sp>
        <p:nvSpPr>
          <p:cNvPr id="22" name="Subtitle 2">
            <a:extLst>
              <a:ext uri="{FF2B5EF4-FFF2-40B4-BE49-F238E27FC236}">
                <a16:creationId xmlns:a16="http://schemas.microsoft.com/office/drawing/2014/main" id="{BCAD362D-FC9D-49D1-8BE3-917FC5AE2EE7}"/>
              </a:ext>
            </a:extLst>
          </p:cNvPr>
          <p:cNvSpPr txBox="1">
            <a:spLocks/>
          </p:cNvSpPr>
          <p:nvPr/>
        </p:nvSpPr>
        <p:spPr>
          <a:xfrm>
            <a:off x="3528968" y="5603344"/>
            <a:ext cx="3999947" cy="600552"/>
          </a:xfrm>
          <a:prstGeom prst="rect">
            <a:avLst/>
          </a:prstGeom>
          <a:solidFill>
            <a:schemeClr val="bg1"/>
          </a:solidFill>
        </p:spPr>
        <p:txBody>
          <a:bodyPr vert="horz" lIns="91440" tIns="45720" rIns="91440" bIns="45720" rtlCol="0" anchor="t">
            <a:normAutofit fontScale="700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en-US" dirty="0"/>
              <a:t>Presented by Bill Harvey, President</a:t>
            </a:r>
            <a:br>
              <a:rPr lang="en-US" dirty="0"/>
            </a:br>
            <a:r>
              <a:rPr lang="en-US" dirty="0"/>
              <a:t>Fellowship of Rotarian Genealogists</a:t>
            </a:r>
            <a:br>
              <a:rPr lang="en-US" dirty="0"/>
            </a:br>
            <a:r>
              <a:rPr lang="en-US" dirty="0"/>
              <a:t>Rotary Convention, Houston, 7 Jun 2022</a:t>
            </a:r>
          </a:p>
          <a:p>
            <a:pPr algn="l"/>
            <a:endParaRPr lang="en-US" dirty="0"/>
          </a:p>
        </p:txBody>
      </p:sp>
      <p:sp>
        <p:nvSpPr>
          <p:cNvPr id="4" name="TextBox 3">
            <a:extLst>
              <a:ext uri="{FF2B5EF4-FFF2-40B4-BE49-F238E27FC236}">
                <a16:creationId xmlns:a16="http://schemas.microsoft.com/office/drawing/2014/main" id="{ADBF1218-0318-4419-A7FC-37B9E6D6E87C}"/>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pic>
        <p:nvPicPr>
          <p:cNvPr id="7" name="Picture 6">
            <a:extLst>
              <a:ext uri="{FF2B5EF4-FFF2-40B4-BE49-F238E27FC236}">
                <a16:creationId xmlns:a16="http://schemas.microsoft.com/office/drawing/2014/main" id="{1DAFD5DA-754D-83F5-4985-C09A265A6E8C}"/>
              </a:ext>
            </a:extLst>
          </p:cNvPr>
          <p:cNvPicPr>
            <a:picLocks noChangeAspect="1"/>
          </p:cNvPicPr>
          <p:nvPr/>
        </p:nvPicPr>
        <p:blipFill>
          <a:blip r:embed="rId4"/>
          <a:stretch>
            <a:fillRect/>
          </a:stretch>
        </p:blipFill>
        <p:spPr>
          <a:xfrm>
            <a:off x="2515676" y="1542867"/>
            <a:ext cx="6542065" cy="3873591"/>
          </a:xfrm>
          <a:prstGeom prst="rect">
            <a:avLst/>
          </a:prstGeom>
        </p:spPr>
      </p:pic>
      <p:sp>
        <p:nvSpPr>
          <p:cNvPr id="16" name="Subtitle 2">
            <a:extLst>
              <a:ext uri="{FF2B5EF4-FFF2-40B4-BE49-F238E27FC236}">
                <a16:creationId xmlns:a16="http://schemas.microsoft.com/office/drawing/2014/main" id="{40DB624B-CC71-CD85-B766-F5E3611F3233}"/>
              </a:ext>
            </a:extLst>
          </p:cNvPr>
          <p:cNvSpPr txBox="1">
            <a:spLocks/>
          </p:cNvSpPr>
          <p:nvPr/>
        </p:nvSpPr>
        <p:spPr>
          <a:xfrm>
            <a:off x="2853611" y="923200"/>
            <a:ext cx="3242389" cy="451896"/>
          </a:xfrm>
          <a:prstGeom prst="rect">
            <a:avLst/>
          </a:prstGeom>
          <a:solidFill>
            <a:schemeClr val="bg1"/>
          </a:solidFill>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en-US" dirty="0"/>
              <a:t>Finding Your Rotarian Roots </a:t>
            </a:r>
          </a:p>
          <a:p>
            <a:pPr algn="l"/>
            <a:endParaRPr lang="en-US" dirty="0"/>
          </a:p>
        </p:txBody>
      </p:sp>
    </p:spTree>
    <p:extLst>
      <p:ext uri="{BB962C8B-B14F-4D97-AF65-F5344CB8AC3E}">
        <p14:creationId xmlns:p14="http://schemas.microsoft.com/office/powerpoint/2010/main" val="381712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7. Searchable</a:t>
            </a:r>
            <a:br>
              <a:rPr lang="en-US" sz="2800" dirty="0"/>
            </a:br>
            <a:r>
              <a:rPr lang="en-US" sz="2800" dirty="0"/>
              <a:t>    Newspapers</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2030071"/>
            <a:ext cx="2811796" cy="3842223"/>
          </a:xfrm>
        </p:spPr>
        <p:txBody>
          <a:bodyPr>
            <a:normAutofit fontScale="92500" lnSpcReduction="20000"/>
          </a:bodyPr>
          <a:lstStyle/>
          <a:p>
            <a:r>
              <a:rPr lang="en-US" sz="1600" dirty="0"/>
              <a:t>Newspapers can add fascinating context to your family story.</a:t>
            </a:r>
          </a:p>
          <a:p>
            <a:r>
              <a:rPr lang="en-US" sz="1600" dirty="0"/>
              <a:t>Millions of pages are online already, with thousands more being added every day.</a:t>
            </a:r>
          </a:p>
          <a:p>
            <a:r>
              <a:rPr lang="en-US" sz="1600" dirty="0"/>
              <a:t>Some sites are free, but others are by subscription (prices shown are approximate).</a:t>
            </a:r>
          </a:p>
          <a:p>
            <a:pPr marL="0" indent="0" algn="ctr">
              <a:buNone/>
            </a:pPr>
            <a:r>
              <a:rPr lang="en-US" sz="1900" dirty="0"/>
              <a:t>These are a few of the larger sites, but there are hundreds of sites that offer searchable newspapers.</a:t>
            </a:r>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pic>
        <p:nvPicPr>
          <p:cNvPr id="5" name="Picture 4">
            <a:hlinkClick r:id="rId4"/>
            <a:extLst>
              <a:ext uri="{FF2B5EF4-FFF2-40B4-BE49-F238E27FC236}">
                <a16:creationId xmlns:a16="http://schemas.microsoft.com/office/drawing/2014/main" id="{2FE9AE20-EFE4-4631-98EF-43940935C8B1}"/>
              </a:ext>
            </a:extLst>
          </p:cNvPr>
          <p:cNvPicPr>
            <a:picLocks noChangeAspect="1"/>
          </p:cNvPicPr>
          <p:nvPr/>
        </p:nvPicPr>
        <p:blipFill>
          <a:blip r:embed="rId5"/>
          <a:stretch>
            <a:fillRect/>
          </a:stretch>
        </p:blipFill>
        <p:spPr>
          <a:xfrm>
            <a:off x="8408105" y="2532881"/>
            <a:ext cx="2494770" cy="892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hlinkClick r:id="rId6"/>
            <a:extLst>
              <a:ext uri="{FF2B5EF4-FFF2-40B4-BE49-F238E27FC236}">
                <a16:creationId xmlns:a16="http://schemas.microsoft.com/office/drawing/2014/main" id="{42249B2B-EBD3-4A80-8F46-FB83A6955E86}"/>
              </a:ext>
            </a:extLst>
          </p:cNvPr>
          <p:cNvPicPr>
            <a:picLocks noChangeAspect="1"/>
          </p:cNvPicPr>
          <p:nvPr/>
        </p:nvPicPr>
        <p:blipFill>
          <a:blip r:embed="rId7"/>
          <a:stretch>
            <a:fillRect/>
          </a:stretch>
        </p:blipFill>
        <p:spPr>
          <a:xfrm>
            <a:off x="5531162" y="666220"/>
            <a:ext cx="2208424" cy="1380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hlinkClick r:id="rId8"/>
            <a:extLst>
              <a:ext uri="{FF2B5EF4-FFF2-40B4-BE49-F238E27FC236}">
                <a16:creationId xmlns:a16="http://schemas.microsoft.com/office/drawing/2014/main" id="{66E1595F-49C7-444A-BEC4-1D3D8EBDD396}"/>
              </a:ext>
            </a:extLst>
          </p:cNvPr>
          <p:cNvPicPr>
            <a:picLocks noChangeAspect="1"/>
          </p:cNvPicPr>
          <p:nvPr/>
        </p:nvPicPr>
        <p:blipFill>
          <a:blip r:embed="rId9"/>
          <a:stretch>
            <a:fillRect/>
          </a:stretch>
        </p:blipFill>
        <p:spPr>
          <a:xfrm>
            <a:off x="5397458" y="2580111"/>
            <a:ext cx="2639057" cy="968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hlinkClick r:id="rId10"/>
            <a:extLst>
              <a:ext uri="{FF2B5EF4-FFF2-40B4-BE49-F238E27FC236}">
                <a16:creationId xmlns:a16="http://schemas.microsoft.com/office/drawing/2014/main" id="{507C6A0E-214E-4AB4-8A86-F5D3ECC7147C}"/>
              </a:ext>
            </a:extLst>
          </p:cNvPr>
          <p:cNvPicPr>
            <a:picLocks noChangeAspect="1"/>
          </p:cNvPicPr>
          <p:nvPr/>
        </p:nvPicPr>
        <p:blipFill>
          <a:blip r:embed="rId11"/>
          <a:stretch>
            <a:fillRect/>
          </a:stretch>
        </p:blipFill>
        <p:spPr>
          <a:xfrm>
            <a:off x="7993552" y="790981"/>
            <a:ext cx="2912336" cy="1198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A741F43B-AD86-482D-BFFB-5DEF83AB997A}"/>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4" name="TextBox 3">
            <a:extLst>
              <a:ext uri="{FF2B5EF4-FFF2-40B4-BE49-F238E27FC236}">
                <a16:creationId xmlns:a16="http://schemas.microsoft.com/office/drawing/2014/main" id="{86606D97-3A83-45A6-9F90-B4277E0DEE97}"/>
              </a:ext>
            </a:extLst>
          </p:cNvPr>
          <p:cNvSpPr txBox="1"/>
          <p:nvPr/>
        </p:nvSpPr>
        <p:spPr>
          <a:xfrm>
            <a:off x="9011652" y="2039133"/>
            <a:ext cx="1006679" cy="246221"/>
          </a:xfrm>
          <a:prstGeom prst="rect">
            <a:avLst/>
          </a:prstGeom>
          <a:noFill/>
        </p:spPr>
        <p:txBody>
          <a:bodyPr wrap="square" rtlCol="0">
            <a:spAutoFit/>
          </a:bodyPr>
          <a:lstStyle/>
          <a:p>
            <a:pPr algn="ctr"/>
            <a:r>
              <a:rPr lang="en-US" sz="1000" dirty="0"/>
              <a:t>$99/</a:t>
            </a:r>
            <a:r>
              <a:rPr lang="en-US" sz="1000" dirty="0" err="1"/>
              <a:t>yr</a:t>
            </a:r>
            <a:endParaRPr lang="en-US" sz="1000" dirty="0"/>
          </a:p>
        </p:txBody>
      </p:sp>
      <p:sp>
        <p:nvSpPr>
          <p:cNvPr id="15" name="TextBox 14">
            <a:extLst>
              <a:ext uri="{FF2B5EF4-FFF2-40B4-BE49-F238E27FC236}">
                <a16:creationId xmlns:a16="http://schemas.microsoft.com/office/drawing/2014/main" id="{F3343357-E375-4463-92C3-A1DBC0597EDB}"/>
              </a:ext>
            </a:extLst>
          </p:cNvPr>
          <p:cNvSpPr txBox="1"/>
          <p:nvPr/>
        </p:nvSpPr>
        <p:spPr>
          <a:xfrm>
            <a:off x="6132035" y="2045970"/>
            <a:ext cx="1006679" cy="246221"/>
          </a:xfrm>
          <a:prstGeom prst="rect">
            <a:avLst/>
          </a:prstGeom>
          <a:noFill/>
        </p:spPr>
        <p:txBody>
          <a:bodyPr wrap="square" rtlCol="0">
            <a:spAutoFit/>
          </a:bodyPr>
          <a:lstStyle/>
          <a:p>
            <a:pPr algn="ctr"/>
            <a:r>
              <a:rPr lang="en-US" sz="1000" dirty="0"/>
              <a:t>Free</a:t>
            </a:r>
          </a:p>
        </p:txBody>
      </p:sp>
      <p:sp>
        <p:nvSpPr>
          <p:cNvPr id="18" name="TextBox 17">
            <a:extLst>
              <a:ext uri="{FF2B5EF4-FFF2-40B4-BE49-F238E27FC236}">
                <a16:creationId xmlns:a16="http://schemas.microsoft.com/office/drawing/2014/main" id="{E86BC7A0-546F-4527-A547-794CA0899254}"/>
              </a:ext>
            </a:extLst>
          </p:cNvPr>
          <p:cNvSpPr txBox="1"/>
          <p:nvPr/>
        </p:nvSpPr>
        <p:spPr>
          <a:xfrm>
            <a:off x="6213648" y="3563664"/>
            <a:ext cx="1006679" cy="246221"/>
          </a:xfrm>
          <a:prstGeom prst="rect">
            <a:avLst/>
          </a:prstGeom>
          <a:noFill/>
        </p:spPr>
        <p:txBody>
          <a:bodyPr wrap="square" rtlCol="0">
            <a:spAutoFit/>
          </a:bodyPr>
          <a:lstStyle/>
          <a:p>
            <a:pPr algn="ctr"/>
            <a:r>
              <a:rPr lang="en-US" sz="1000" dirty="0"/>
              <a:t>$140/</a:t>
            </a:r>
            <a:r>
              <a:rPr lang="en-US" sz="1000" dirty="0" err="1"/>
              <a:t>yr</a:t>
            </a:r>
            <a:endParaRPr lang="en-US" sz="1000" dirty="0"/>
          </a:p>
        </p:txBody>
      </p:sp>
      <p:sp>
        <p:nvSpPr>
          <p:cNvPr id="19" name="TextBox 18">
            <a:extLst>
              <a:ext uri="{FF2B5EF4-FFF2-40B4-BE49-F238E27FC236}">
                <a16:creationId xmlns:a16="http://schemas.microsoft.com/office/drawing/2014/main" id="{6BBD397F-732C-417B-BB68-69135C0FAB99}"/>
              </a:ext>
            </a:extLst>
          </p:cNvPr>
          <p:cNvSpPr txBox="1"/>
          <p:nvPr/>
        </p:nvSpPr>
        <p:spPr>
          <a:xfrm>
            <a:off x="9152152" y="3450553"/>
            <a:ext cx="1006679" cy="246221"/>
          </a:xfrm>
          <a:prstGeom prst="rect">
            <a:avLst/>
          </a:prstGeom>
          <a:noFill/>
        </p:spPr>
        <p:txBody>
          <a:bodyPr wrap="square" rtlCol="0">
            <a:spAutoFit/>
          </a:bodyPr>
          <a:lstStyle/>
          <a:p>
            <a:pPr algn="ctr"/>
            <a:r>
              <a:rPr lang="en-US" sz="1000" dirty="0"/>
              <a:t>$80/</a:t>
            </a:r>
            <a:r>
              <a:rPr lang="en-US" sz="1000" dirty="0" err="1"/>
              <a:t>yr</a:t>
            </a:r>
            <a:endParaRPr lang="en-US" sz="1000" dirty="0"/>
          </a:p>
        </p:txBody>
      </p:sp>
      <p:sp>
        <p:nvSpPr>
          <p:cNvPr id="21" name="TextBox 20">
            <a:extLst>
              <a:ext uri="{FF2B5EF4-FFF2-40B4-BE49-F238E27FC236}">
                <a16:creationId xmlns:a16="http://schemas.microsoft.com/office/drawing/2014/main" id="{16F15779-B272-4C0D-9ACF-2F5D24B40D70}"/>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
        <p:nvSpPr>
          <p:cNvPr id="22" name="TextBox 21">
            <a:extLst>
              <a:ext uri="{FF2B5EF4-FFF2-40B4-BE49-F238E27FC236}">
                <a16:creationId xmlns:a16="http://schemas.microsoft.com/office/drawing/2014/main" id="{61043A72-49B0-8637-AC1B-857C7F634AA4}"/>
              </a:ext>
            </a:extLst>
          </p:cNvPr>
          <p:cNvSpPr txBox="1"/>
          <p:nvPr/>
        </p:nvSpPr>
        <p:spPr>
          <a:xfrm>
            <a:off x="9040855" y="6586442"/>
            <a:ext cx="1006679" cy="246221"/>
          </a:xfrm>
          <a:prstGeom prst="rect">
            <a:avLst/>
          </a:prstGeom>
          <a:noFill/>
        </p:spPr>
        <p:txBody>
          <a:bodyPr wrap="square" rtlCol="0">
            <a:spAutoFit/>
          </a:bodyPr>
          <a:lstStyle/>
          <a:p>
            <a:pPr algn="ctr"/>
            <a:r>
              <a:rPr lang="en-US" sz="1000" dirty="0"/>
              <a:t>07 April 1930</a:t>
            </a:r>
          </a:p>
        </p:txBody>
      </p:sp>
      <p:pic>
        <p:nvPicPr>
          <p:cNvPr id="12" name="Picture 11">
            <a:hlinkClick r:id="rId12"/>
            <a:extLst>
              <a:ext uri="{FF2B5EF4-FFF2-40B4-BE49-F238E27FC236}">
                <a16:creationId xmlns:a16="http://schemas.microsoft.com/office/drawing/2014/main" id="{B81FDAD4-FF78-5C9F-F934-B6B9DB7D4A1B}"/>
              </a:ext>
            </a:extLst>
          </p:cNvPr>
          <p:cNvPicPr>
            <a:picLocks noChangeAspect="1"/>
          </p:cNvPicPr>
          <p:nvPr/>
        </p:nvPicPr>
        <p:blipFill>
          <a:blip r:embed="rId13"/>
          <a:stretch>
            <a:fillRect/>
          </a:stretch>
        </p:blipFill>
        <p:spPr>
          <a:xfrm>
            <a:off x="7455605" y="4049617"/>
            <a:ext cx="1905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F7B583D0-DB1D-3C29-2EDE-05EB93B3CAFF}"/>
              </a:ext>
            </a:extLst>
          </p:cNvPr>
          <p:cNvSpPr txBox="1"/>
          <p:nvPr/>
        </p:nvSpPr>
        <p:spPr>
          <a:xfrm>
            <a:off x="7904765" y="6024308"/>
            <a:ext cx="1006679" cy="246221"/>
          </a:xfrm>
          <a:prstGeom prst="rect">
            <a:avLst/>
          </a:prstGeom>
          <a:noFill/>
        </p:spPr>
        <p:txBody>
          <a:bodyPr wrap="square" rtlCol="0">
            <a:spAutoFit/>
          </a:bodyPr>
          <a:lstStyle/>
          <a:p>
            <a:pPr algn="ctr"/>
            <a:r>
              <a:rPr lang="en-US" sz="1000" dirty="0"/>
              <a:t>Free</a:t>
            </a:r>
          </a:p>
        </p:txBody>
      </p:sp>
    </p:spTree>
    <p:extLst>
      <p:ext uri="{BB962C8B-B14F-4D97-AF65-F5344CB8AC3E}">
        <p14:creationId xmlns:p14="http://schemas.microsoft.com/office/powerpoint/2010/main" val="1316635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8. Free</a:t>
            </a:r>
            <a:br>
              <a:rPr lang="en-US" sz="2800" dirty="0"/>
            </a:br>
            <a:r>
              <a:rPr lang="en-US" sz="2800" dirty="0"/>
              <a:t>    Resources</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2030071"/>
            <a:ext cx="2811796" cy="3506130"/>
          </a:xfrm>
        </p:spPr>
        <p:txBody>
          <a:bodyPr>
            <a:normAutofit fontScale="92500" lnSpcReduction="10000"/>
          </a:bodyPr>
          <a:lstStyle/>
          <a:p>
            <a:r>
              <a:rPr lang="en-US" sz="1600" dirty="0"/>
              <a:t>Some of the Best Genealogy Resources on the Internet are Free.</a:t>
            </a:r>
          </a:p>
          <a:p>
            <a:r>
              <a:rPr lang="en-US" sz="1600" dirty="0"/>
              <a:t>These are just a few of the Free Resources available.</a:t>
            </a:r>
          </a:p>
          <a:p>
            <a:r>
              <a:rPr lang="en-US" sz="1600" dirty="0"/>
              <a:t>No single genealogy site has everything, and many of these sites have resources found nowhere else on the web.</a:t>
            </a:r>
          </a:p>
          <a:p>
            <a:pPr marL="0" indent="0">
              <a:buNone/>
            </a:pPr>
            <a:r>
              <a:rPr lang="en-US" sz="1600" dirty="0"/>
              <a:t>There are Thousands of Free Resources Available – see Cyndi’s List to get started.</a:t>
            </a:r>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pic>
        <p:nvPicPr>
          <p:cNvPr id="4" name="Picture 3">
            <a:hlinkClick r:id="rId4"/>
            <a:extLst>
              <a:ext uri="{FF2B5EF4-FFF2-40B4-BE49-F238E27FC236}">
                <a16:creationId xmlns:a16="http://schemas.microsoft.com/office/drawing/2014/main" id="{BB9FA6BB-C7C9-478C-B666-DC05FA6CDCDE}"/>
              </a:ext>
            </a:extLst>
          </p:cNvPr>
          <p:cNvPicPr>
            <a:picLocks noChangeAspect="1"/>
          </p:cNvPicPr>
          <p:nvPr/>
        </p:nvPicPr>
        <p:blipFill>
          <a:blip r:embed="rId5"/>
          <a:stretch>
            <a:fillRect/>
          </a:stretch>
        </p:blipFill>
        <p:spPr>
          <a:xfrm>
            <a:off x="5467568" y="666219"/>
            <a:ext cx="1711040" cy="412780"/>
          </a:xfrm>
          <a:prstGeom prst="rect">
            <a:avLst/>
          </a:prstGeom>
          <a:ln>
            <a:solidFill>
              <a:schemeClr val="tx1"/>
            </a:solidFill>
          </a:ln>
        </p:spPr>
      </p:pic>
      <p:pic>
        <p:nvPicPr>
          <p:cNvPr id="6" name="Picture 5">
            <a:hlinkClick r:id="rId6"/>
            <a:extLst>
              <a:ext uri="{FF2B5EF4-FFF2-40B4-BE49-F238E27FC236}">
                <a16:creationId xmlns:a16="http://schemas.microsoft.com/office/drawing/2014/main" id="{B36C8CEB-9869-40BB-92E4-CB8BA841A74D}"/>
              </a:ext>
            </a:extLst>
          </p:cNvPr>
          <p:cNvPicPr>
            <a:picLocks noChangeAspect="1"/>
          </p:cNvPicPr>
          <p:nvPr/>
        </p:nvPicPr>
        <p:blipFill>
          <a:blip r:embed="rId7"/>
          <a:stretch>
            <a:fillRect/>
          </a:stretch>
        </p:blipFill>
        <p:spPr>
          <a:xfrm>
            <a:off x="7989717" y="2935879"/>
            <a:ext cx="1190625" cy="1190625"/>
          </a:xfrm>
          <a:prstGeom prst="rect">
            <a:avLst/>
          </a:prstGeom>
        </p:spPr>
      </p:pic>
      <p:pic>
        <p:nvPicPr>
          <p:cNvPr id="11" name="Picture 10">
            <a:extLst>
              <a:ext uri="{FF2B5EF4-FFF2-40B4-BE49-F238E27FC236}">
                <a16:creationId xmlns:a16="http://schemas.microsoft.com/office/drawing/2014/main" id="{70F9808C-96C3-4F8B-A874-618049CE9C77}"/>
              </a:ext>
            </a:extLst>
          </p:cNvPr>
          <p:cNvPicPr>
            <a:picLocks noChangeAspect="1"/>
          </p:cNvPicPr>
          <p:nvPr/>
        </p:nvPicPr>
        <p:blipFill>
          <a:blip r:embed="rId8"/>
          <a:stretch>
            <a:fillRect/>
          </a:stretch>
        </p:blipFill>
        <p:spPr>
          <a:xfrm>
            <a:off x="5332026" y="1274697"/>
            <a:ext cx="1929114" cy="1190625"/>
          </a:xfrm>
          <a:prstGeom prst="rect">
            <a:avLst/>
          </a:prstGeom>
        </p:spPr>
      </p:pic>
      <p:pic>
        <p:nvPicPr>
          <p:cNvPr id="13" name="Picture 12">
            <a:hlinkClick r:id="rId9"/>
            <a:extLst>
              <a:ext uri="{FF2B5EF4-FFF2-40B4-BE49-F238E27FC236}">
                <a16:creationId xmlns:a16="http://schemas.microsoft.com/office/drawing/2014/main" id="{CC3CB472-A1A5-43D7-B5B3-DD49E92EF4BF}"/>
              </a:ext>
            </a:extLst>
          </p:cNvPr>
          <p:cNvPicPr>
            <a:picLocks noChangeAspect="1"/>
          </p:cNvPicPr>
          <p:nvPr/>
        </p:nvPicPr>
        <p:blipFill>
          <a:blip r:embed="rId10"/>
          <a:stretch>
            <a:fillRect/>
          </a:stretch>
        </p:blipFill>
        <p:spPr>
          <a:xfrm>
            <a:off x="8224195" y="449792"/>
            <a:ext cx="1587827" cy="412780"/>
          </a:xfrm>
          <a:prstGeom prst="rect">
            <a:avLst/>
          </a:prstGeom>
          <a:ln>
            <a:solidFill>
              <a:schemeClr val="tx1"/>
            </a:solidFill>
          </a:ln>
        </p:spPr>
      </p:pic>
      <p:sp>
        <p:nvSpPr>
          <p:cNvPr id="15" name="TextBox 14">
            <a:extLst>
              <a:ext uri="{FF2B5EF4-FFF2-40B4-BE49-F238E27FC236}">
                <a16:creationId xmlns:a16="http://schemas.microsoft.com/office/drawing/2014/main" id="{2EFDB3C9-4E8F-4BDF-840D-BB7D6DFB73B1}"/>
              </a:ext>
            </a:extLst>
          </p:cNvPr>
          <p:cNvSpPr txBox="1"/>
          <p:nvPr/>
        </p:nvSpPr>
        <p:spPr>
          <a:xfrm>
            <a:off x="8224194" y="881543"/>
            <a:ext cx="1564618" cy="646331"/>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200" dirty="0">
                <a:hlinkClick r:id="rId11"/>
              </a:rPr>
              <a:t>Research Wiki</a:t>
            </a:r>
            <a:endParaRPr lang="en-US" sz="1200" dirty="0"/>
          </a:p>
          <a:p>
            <a:pPr marL="171450" indent="-171450">
              <a:buFont typeface="Arial" panose="020B0604020202020204" pitchFamily="34" charset="0"/>
              <a:buChar char="•"/>
            </a:pPr>
            <a:r>
              <a:rPr lang="en-US" sz="1200" dirty="0">
                <a:hlinkClick r:id="rId12"/>
              </a:rPr>
              <a:t>Catalog Search</a:t>
            </a:r>
            <a:endParaRPr lang="en-US" sz="1200" dirty="0"/>
          </a:p>
          <a:p>
            <a:pPr marL="171450" indent="-171450">
              <a:buFont typeface="Arial" panose="020B0604020202020204" pitchFamily="34" charset="0"/>
              <a:buChar char="•"/>
            </a:pPr>
            <a:r>
              <a:rPr lang="en-US" sz="1200" dirty="0">
                <a:hlinkClick r:id="rId13"/>
              </a:rPr>
              <a:t>Books</a:t>
            </a:r>
            <a:endParaRPr lang="en-US" sz="1200" dirty="0"/>
          </a:p>
        </p:txBody>
      </p:sp>
      <p:pic>
        <p:nvPicPr>
          <p:cNvPr id="16" name="Picture 15">
            <a:hlinkClick r:id="rId14"/>
            <a:extLst>
              <a:ext uri="{FF2B5EF4-FFF2-40B4-BE49-F238E27FC236}">
                <a16:creationId xmlns:a16="http://schemas.microsoft.com/office/drawing/2014/main" id="{646FEA50-0C03-43B3-B71C-BFC4F5DB9984}"/>
              </a:ext>
            </a:extLst>
          </p:cNvPr>
          <p:cNvPicPr>
            <a:picLocks noChangeAspect="1"/>
          </p:cNvPicPr>
          <p:nvPr/>
        </p:nvPicPr>
        <p:blipFill>
          <a:blip r:embed="rId15"/>
          <a:stretch>
            <a:fillRect/>
          </a:stretch>
        </p:blipFill>
        <p:spPr>
          <a:xfrm>
            <a:off x="4881166" y="2630460"/>
            <a:ext cx="1190625" cy="1190625"/>
          </a:xfrm>
          <a:prstGeom prst="rect">
            <a:avLst/>
          </a:prstGeom>
        </p:spPr>
      </p:pic>
      <p:sp>
        <p:nvSpPr>
          <p:cNvPr id="22" name="TextBox 21">
            <a:extLst>
              <a:ext uri="{FF2B5EF4-FFF2-40B4-BE49-F238E27FC236}">
                <a16:creationId xmlns:a16="http://schemas.microsoft.com/office/drawing/2014/main" id="{255A9181-151F-4C2A-A706-C3AF34E2A591}"/>
              </a:ext>
            </a:extLst>
          </p:cNvPr>
          <p:cNvSpPr txBox="1"/>
          <p:nvPr/>
        </p:nvSpPr>
        <p:spPr>
          <a:xfrm>
            <a:off x="9317049" y="3115692"/>
            <a:ext cx="1075616" cy="830997"/>
          </a:xfrm>
          <a:prstGeom prst="rect">
            <a:avLst/>
          </a:prstGeom>
          <a:solidFill>
            <a:schemeClr val="bg1"/>
          </a:solidFill>
          <a:ln>
            <a:solidFill>
              <a:schemeClr val="tx1"/>
            </a:solidFill>
          </a:ln>
        </p:spPr>
        <p:txBody>
          <a:bodyPr wrap="square" rtlCol="0">
            <a:spAutoFit/>
          </a:bodyPr>
          <a:lstStyle/>
          <a:p>
            <a:pPr algn="ctr"/>
            <a:r>
              <a:rPr lang="en-US" sz="1600" dirty="0"/>
              <a:t>Your Local Library</a:t>
            </a:r>
          </a:p>
        </p:txBody>
      </p:sp>
      <p:pic>
        <p:nvPicPr>
          <p:cNvPr id="25" name="Picture 24">
            <a:hlinkClick r:id="rId16"/>
            <a:extLst>
              <a:ext uri="{FF2B5EF4-FFF2-40B4-BE49-F238E27FC236}">
                <a16:creationId xmlns:a16="http://schemas.microsoft.com/office/drawing/2014/main" id="{FB8EE23C-FCFD-4CC7-9431-1AAB9EE335B0}"/>
              </a:ext>
            </a:extLst>
          </p:cNvPr>
          <p:cNvPicPr>
            <a:picLocks noChangeAspect="1"/>
          </p:cNvPicPr>
          <p:nvPr/>
        </p:nvPicPr>
        <p:blipFill>
          <a:blip r:embed="rId17"/>
          <a:stretch>
            <a:fillRect/>
          </a:stretch>
        </p:blipFill>
        <p:spPr>
          <a:xfrm>
            <a:off x="8074786" y="4299703"/>
            <a:ext cx="2346842" cy="733388"/>
          </a:xfrm>
          <a:prstGeom prst="rect">
            <a:avLst/>
          </a:prstGeom>
          <a:ln>
            <a:solidFill>
              <a:schemeClr val="tx1"/>
            </a:solidFill>
          </a:ln>
        </p:spPr>
      </p:pic>
      <p:pic>
        <p:nvPicPr>
          <p:cNvPr id="32" name="Picture 31">
            <a:hlinkClick r:id="rId18"/>
            <a:extLst>
              <a:ext uri="{FF2B5EF4-FFF2-40B4-BE49-F238E27FC236}">
                <a16:creationId xmlns:a16="http://schemas.microsoft.com/office/drawing/2014/main" id="{23CAC6DA-C0DC-4B66-9B45-8509CF38B132}"/>
              </a:ext>
            </a:extLst>
          </p:cNvPr>
          <p:cNvPicPr>
            <a:picLocks noChangeAspect="1"/>
          </p:cNvPicPr>
          <p:nvPr/>
        </p:nvPicPr>
        <p:blipFill>
          <a:blip r:embed="rId19"/>
          <a:stretch>
            <a:fillRect/>
          </a:stretch>
        </p:blipFill>
        <p:spPr>
          <a:xfrm>
            <a:off x="8224195" y="1580031"/>
            <a:ext cx="1901849" cy="629073"/>
          </a:xfrm>
          <a:prstGeom prst="rect">
            <a:avLst/>
          </a:prstGeom>
        </p:spPr>
      </p:pic>
      <p:pic>
        <p:nvPicPr>
          <p:cNvPr id="34" name="Picture 33">
            <a:hlinkClick r:id="rId20"/>
            <a:extLst>
              <a:ext uri="{FF2B5EF4-FFF2-40B4-BE49-F238E27FC236}">
                <a16:creationId xmlns:a16="http://schemas.microsoft.com/office/drawing/2014/main" id="{36DA51E2-4D87-487A-8BF4-7237E7F0CF03}"/>
              </a:ext>
            </a:extLst>
          </p:cNvPr>
          <p:cNvPicPr>
            <a:picLocks noChangeAspect="1"/>
          </p:cNvPicPr>
          <p:nvPr/>
        </p:nvPicPr>
        <p:blipFill>
          <a:blip r:embed="rId21"/>
          <a:stretch>
            <a:fillRect/>
          </a:stretch>
        </p:blipFill>
        <p:spPr>
          <a:xfrm>
            <a:off x="6345762" y="2624031"/>
            <a:ext cx="1197054" cy="1197054"/>
          </a:xfrm>
          <a:prstGeom prst="rect">
            <a:avLst/>
          </a:prstGeom>
        </p:spPr>
      </p:pic>
      <p:sp>
        <p:nvSpPr>
          <p:cNvPr id="35" name="TextBox 34">
            <a:extLst>
              <a:ext uri="{FF2B5EF4-FFF2-40B4-BE49-F238E27FC236}">
                <a16:creationId xmlns:a16="http://schemas.microsoft.com/office/drawing/2014/main" id="{D30612D9-B14B-4E22-8D8C-4B03D5DE0726}"/>
              </a:ext>
            </a:extLst>
          </p:cNvPr>
          <p:cNvSpPr txBox="1"/>
          <p:nvPr/>
        </p:nvSpPr>
        <p:spPr>
          <a:xfrm>
            <a:off x="8278624" y="2202491"/>
            <a:ext cx="1564618"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t>User Groups</a:t>
            </a:r>
          </a:p>
          <a:p>
            <a:pPr marL="171450" indent="-171450">
              <a:buFont typeface="Arial" panose="020B0604020202020204" pitchFamily="34" charset="0"/>
              <a:buChar char="•"/>
            </a:pPr>
            <a:r>
              <a:rPr lang="en-US" sz="1200" dirty="0"/>
              <a:t>Family Groups</a:t>
            </a:r>
          </a:p>
          <a:p>
            <a:pPr marL="171450" indent="-171450">
              <a:buFont typeface="Arial" panose="020B0604020202020204" pitchFamily="34" charset="0"/>
              <a:buChar char="•"/>
            </a:pPr>
            <a:r>
              <a:rPr lang="en-US" sz="1200" dirty="0"/>
              <a:t>DNA Groups</a:t>
            </a:r>
          </a:p>
        </p:txBody>
      </p:sp>
      <p:sp>
        <p:nvSpPr>
          <p:cNvPr id="36" name="TextBox 35">
            <a:extLst>
              <a:ext uri="{FF2B5EF4-FFF2-40B4-BE49-F238E27FC236}">
                <a16:creationId xmlns:a16="http://schemas.microsoft.com/office/drawing/2014/main" id="{158A75E0-E039-4152-9007-082B530C7442}"/>
              </a:ext>
            </a:extLst>
          </p:cNvPr>
          <p:cNvSpPr txBox="1"/>
          <p:nvPr/>
        </p:nvSpPr>
        <p:spPr>
          <a:xfrm>
            <a:off x="5899706" y="5983179"/>
            <a:ext cx="1564618" cy="276999"/>
          </a:xfrm>
          <a:prstGeom prst="rect">
            <a:avLst/>
          </a:prstGeom>
          <a:noFill/>
        </p:spPr>
        <p:txBody>
          <a:bodyPr wrap="square" rtlCol="0">
            <a:spAutoFit/>
          </a:bodyPr>
          <a:lstStyle/>
          <a:p>
            <a:pPr algn="ctr"/>
            <a:r>
              <a:rPr lang="en-US" sz="1200" dirty="0"/>
              <a:t>And Other Blogs</a:t>
            </a:r>
          </a:p>
        </p:txBody>
      </p:sp>
      <p:pic>
        <p:nvPicPr>
          <p:cNvPr id="5122" name="Picture 2" descr="The Legal Genealogist">
            <a:hlinkClick r:id="rId22"/>
            <a:extLst>
              <a:ext uri="{FF2B5EF4-FFF2-40B4-BE49-F238E27FC236}">
                <a16:creationId xmlns:a16="http://schemas.microsoft.com/office/drawing/2014/main" id="{B476DD3F-B648-47F3-B5DB-CF5ED0C8DBF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87935" y="5286873"/>
            <a:ext cx="3333750" cy="581025"/>
          </a:xfrm>
          <a:prstGeom prst="rect">
            <a:avLst/>
          </a:prstGeom>
          <a:solidFill>
            <a:schemeClr val="bg1"/>
          </a:solidFill>
        </p:spPr>
      </p:pic>
      <p:sp>
        <p:nvSpPr>
          <p:cNvPr id="23" name="TextBox 22">
            <a:extLst>
              <a:ext uri="{FF2B5EF4-FFF2-40B4-BE49-F238E27FC236}">
                <a16:creationId xmlns:a16="http://schemas.microsoft.com/office/drawing/2014/main" id="{24EF73C6-4908-42B3-AB9E-3831156081A3}"/>
              </a:ext>
            </a:extLst>
          </p:cNvPr>
          <p:cNvSpPr txBox="1"/>
          <p:nvPr/>
        </p:nvSpPr>
        <p:spPr>
          <a:xfrm rot="-5400000">
            <a:off x="10507147" y="5179151"/>
            <a:ext cx="3154262" cy="215444"/>
          </a:xfrm>
          <a:prstGeom prst="rect">
            <a:avLst/>
          </a:prstGeom>
          <a:noFill/>
        </p:spPr>
        <p:txBody>
          <a:bodyPr wrap="square" rtlCol="0">
            <a:spAutoFit/>
          </a:bodyPr>
          <a:lstStyle/>
          <a:p>
            <a:pPr algn="ctr"/>
            <a:r>
              <a:rPr lang="en-US" sz="800" dirty="0"/>
              <a:t>© 2022 Fellowship of Rotarian Genealogists. All Rights Reserved.</a:t>
            </a:r>
          </a:p>
        </p:txBody>
      </p:sp>
      <p:pic>
        <p:nvPicPr>
          <p:cNvPr id="1026" name="Picture 2" descr="Extreme Genes - Home | Facebook">
            <a:hlinkClick r:id="rId24"/>
            <a:extLst>
              <a:ext uri="{FF2B5EF4-FFF2-40B4-BE49-F238E27FC236}">
                <a16:creationId xmlns:a16="http://schemas.microsoft.com/office/drawing/2014/main" id="{3BB9BAC9-B213-4D23-A66A-B311BC838D3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46150" y="5233210"/>
            <a:ext cx="1190626" cy="11906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C5FD274-F97A-4FAE-BD62-3201A7C319BF}"/>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pic>
        <p:nvPicPr>
          <p:cNvPr id="5" name="Picture 4">
            <a:hlinkClick r:id="rId26"/>
            <a:extLst>
              <a:ext uri="{FF2B5EF4-FFF2-40B4-BE49-F238E27FC236}">
                <a16:creationId xmlns:a16="http://schemas.microsoft.com/office/drawing/2014/main" id="{E63C5C71-3D2B-95DA-BB63-AB36E64EBF37}"/>
              </a:ext>
            </a:extLst>
          </p:cNvPr>
          <p:cNvPicPr>
            <a:picLocks noChangeAspect="1"/>
          </p:cNvPicPr>
          <p:nvPr/>
        </p:nvPicPr>
        <p:blipFill>
          <a:blip r:embed="rId27"/>
          <a:stretch>
            <a:fillRect/>
          </a:stretch>
        </p:blipFill>
        <p:spPr>
          <a:xfrm>
            <a:off x="4939864" y="4326007"/>
            <a:ext cx="2811796" cy="707084"/>
          </a:xfrm>
          <a:prstGeom prst="rect">
            <a:avLst/>
          </a:prstGeom>
        </p:spPr>
      </p:pic>
    </p:spTree>
    <p:extLst>
      <p:ext uri="{BB962C8B-B14F-4D97-AF65-F5344CB8AC3E}">
        <p14:creationId xmlns:p14="http://schemas.microsoft.com/office/powerpoint/2010/main" val="810413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9. DNA</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1680100"/>
            <a:ext cx="2811796" cy="4217361"/>
          </a:xfrm>
        </p:spPr>
        <p:txBody>
          <a:bodyPr>
            <a:normAutofit fontScale="92500" lnSpcReduction="20000"/>
          </a:bodyPr>
          <a:lstStyle/>
          <a:p>
            <a:r>
              <a:rPr lang="en-US" sz="1600" dirty="0"/>
              <a:t>DNA is changing how people do genealogy.</a:t>
            </a:r>
          </a:p>
          <a:p>
            <a:r>
              <a:rPr lang="en-US" sz="1600" dirty="0"/>
              <a:t>Ethnicity Results (pie charts) that are the most familiar aspect of DNA testing, have little to no genealogical value.</a:t>
            </a:r>
          </a:p>
          <a:p>
            <a:r>
              <a:rPr lang="en-US" sz="1600" dirty="0"/>
              <a:t>The real value of DNA testing to genealogical research is matching with other test takers.</a:t>
            </a:r>
          </a:p>
          <a:p>
            <a:r>
              <a:rPr lang="en-US" sz="1600" dirty="0"/>
              <a:t>Watch for sales during holidays (US Father’s Day sales going on right now).</a:t>
            </a:r>
          </a:p>
          <a:p>
            <a:r>
              <a:rPr lang="en-US" sz="1600" dirty="0"/>
              <a:t>A great place to learn more about DNA: </a:t>
            </a:r>
            <a:r>
              <a:rPr lang="en-US" sz="1600" dirty="0">
                <a:hlinkClick r:id="rId2"/>
              </a:rPr>
              <a:t>International Society of Genetic Genealogy (ISOGG)</a:t>
            </a:r>
            <a:r>
              <a:rPr lang="en-US" sz="1600" dirty="0"/>
              <a:t>.</a:t>
            </a:r>
          </a:p>
          <a:p>
            <a:endParaRPr lang="en-US" sz="1400" dirty="0"/>
          </a:p>
        </p:txBody>
      </p:sp>
      <p:pic>
        <p:nvPicPr>
          <p:cNvPr id="20" name="Picture 19">
            <a:hlinkClick r:id="rId3"/>
            <a:extLst>
              <a:ext uri="{FF2B5EF4-FFF2-40B4-BE49-F238E27FC236}">
                <a16:creationId xmlns:a16="http://schemas.microsoft.com/office/drawing/2014/main" id="{5F5CBC33-07DC-4E44-9719-1F22226E80D7}"/>
              </a:ext>
            </a:extLst>
          </p:cNvPr>
          <p:cNvPicPr>
            <a:picLocks noChangeAspect="1"/>
          </p:cNvPicPr>
          <p:nvPr/>
        </p:nvPicPr>
        <p:blipFill>
          <a:blip r:embed="rId4"/>
          <a:stretch>
            <a:fillRect/>
          </a:stretch>
        </p:blipFill>
        <p:spPr>
          <a:xfrm>
            <a:off x="1520076" y="6210664"/>
            <a:ext cx="3243353" cy="652329"/>
          </a:xfrm>
          <a:prstGeom prst="rect">
            <a:avLst/>
          </a:prstGeom>
        </p:spPr>
      </p:pic>
      <p:pic>
        <p:nvPicPr>
          <p:cNvPr id="14" name="Picture 13">
            <a:hlinkClick r:id="rId5"/>
            <a:extLst>
              <a:ext uri="{FF2B5EF4-FFF2-40B4-BE49-F238E27FC236}">
                <a16:creationId xmlns:a16="http://schemas.microsoft.com/office/drawing/2014/main" id="{4DE19F85-F537-4841-A87B-D23A66044087}"/>
              </a:ext>
            </a:extLst>
          </p:cNvPr>
          <p:cNvPicPr>
            <a:picLocks noChangeAspect="1"/>
          </p:cNvPicPr>
          <p:nvPr/>
        </p:nvPicPr>
        <p:blipFill>
          <a:blip r:embed="rId6"/>
          <a:stretch>
            <a:fillRect/>
          </a:stretch>
        </p:blipFill>
        <p:spPr>
          <a:xfrm>
            <a:off x="5754767" y="941643"/>
            <a:ext cx="1319152" cy="1319152"/>
          </a:xfrm>
          <a:prstGeom prst="rect">
            <a:avLst/>
          </a:prstGeom>
          <a:ln>
            <a:solidFill>
              <a:schemeClr val="tx1"/>
            </a:solidFill>
          </a:ln>
        </p:spPr>
      </p:pic>
      <p:pic>
        <p:nvPicPr>
          <p:cNvPr id="15" name="Picture 14">
            <a:hlinkClick r:id="rId7"/>
            <a:extLst>
              <a:ext uri="{FF2B5EF4-FFF2-40B4-BE49-F238E27FC236}">
                <a16:creationId xmlns:a16="http://schemas.microsoft.com/office/drawing/2014/main" id="{70316D5F-74CF-4D88-AE07-619324BA689E}"/>
              </a:ext>
            </a:extLst>
          </p:cNvPr>
          <p:cNvPicPr>
            <a:picLocks noChangeAspect="1"/>
          </p:cNvPicPr>
          <p:nvPr/>
        </p:nvPicPr>
        <p:blipFill>
          <a:blip r:embed="rId8"/>
          <a:stretch>
            <a:fillRect/>
          </a:stretch>
        </p:blipFill>
        <p:spPr>
          <a:xfrm>
            <a:off x="7389581" y="941643"/>
            <a:ext cx="1319152" cy="1319152"/>
          </a:xfrm>
          <a:prstGeom prst="rect">
            <a:avLst/>
          </a:prstGeom>
          <a:ln>
            <a:solidFill>
              <a:schemeClr val="tx1"/>
            </a:solidFill>
          </a:ln>
        </p:spPr>
      </p:pic>
      <p:pic>
        <p:nvPicPr>
          <p:cNvPr id="3074" name="Picture 2" descr="DNA Genetic Testing &amp;amp; Analysis - 23andMe">
            <a:hlinkClick r:id="rId9"/>
            <a:extLst>
              <a:ext uri="{FF2B5EF4-FFF2-40B4-BE49-F238E27FC236}">
                <a16:creationId xmlns:a16="http://schemas.microsoft.com/office/drawing/2014/main" id="{D89B20BC-F6C3-4391-A3E0-D6858A3019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4767" y="2636865"/>
            <a:ext cx="1319152" cy="13191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FamilyTreeDNA • RootsTech Connect 2021 • FamilySearch">
            <a:hlinkClick r:id="rId11"/>
            <a:extLst>
              <a:ext uri="{FF2B5EF4-FFF2-40B4-BE49-F238E27FC236}">
                <a16:creationId xmlns:a16="http://schemas.microsoft.com/office/drawing/2014/main" id="{093FC6EC-6603-4A87-8636-8FCAAB15A0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9580" y="2636866"/>
            <a:ext cx="1319153" cy="13191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Living DNA | DNA Kits | Bring your DNA to Life">
            <a:hlinkClick r:id="rId13"/>
            <a:extLst>
              <a:ext uri="{FF2B5EF4-FFF2-40B4-BE49-F238E27FC236}">
                <a16:creationId xmlns:a16="http://schemas.microsoft.com/office/drawing/2014/main" id="{357C8029-1BDC-4741-BB69-DB9EF2917F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80062" y="4332087"/>
            <a:ext cx="1319152" cy="13191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8BB63A8-50D7-4151-8EA0-59F8C8EAAF88}"/>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4" name="TextBox 3">
            <a:extLst>
              <a:ext uri="{FF2B5EF4-FFF2-40B4-BE49-F238E27FC236}">
                <a16:creationId xmlns:a16="http://schemas.microsoft.com/office/drawing/2014/main" id="{2B036686-B516-447E-BAC7-3C052CDBE095}"/>
              </a:ext>
            </a:extLst>
          </p:cNvPr>
          <p:cNvSpPr txBox="1"/>
          <p:nvPr/>
        </p:nvSpPr>
        <p:spPr>
          <a:xfrm>
            <a:off x="7709005" y="2260796"/>
            <a:ext cx="680301" cy="246221"/>
          </a:xfrm>
          <a:prstGeom prst="rect">
            <a:avLst/>
          </a:prstGeom>
          <a:noFill/>
        </p:spPr>
        <p:txBody>
          <a:bodyPr wrap="square" rtlCol="0">
            <a:spAutoFit/>
          </a:bodyPr>
          <a:lstStyle/>
          <a:p>
            <a:pPr algn="ctr"/>
            <a:r>
              <a:rPr lang="en-US" sz="1000" dirty="0"/>
              <a:t>$79/kit</a:t>
            </a:r>
          </a:p>
        </p:txBody>
      </p:sp>
      <p:sp>
        <p:nvSpPr>
          <p:cNvPr id="17" name="TextBox 16">
            <a:extLst>
              <a:ext uri="{FF2B5EF4-FFF2-40B4-BE49-F238E27FC236}">
                <a16:creationId xmlns:a16="http://schemas.microsoft.com/office/drawing/2014/main" id="{67314726-4067-4DC5-8975-BD77B362F98E}"/>
              </a:ext>
            </a:extLst>
          </p:cNvPr>
          <p:cNvSpPr txBox="1"/>
          <p:nvPr/>
        </p:nvSpPr>
        <p:spPr>
          <a:xfrm>
            <a:off x="6074193" y="2260796"/>
            <a:ext cx="680301" cy="246221"/>
          </a:xfrm>
          <a:prstGeom prst="rect">
            <a:avLst/>
          </a:prstGeom>
          <a:noFill/>
        </p:spPr>
        <p:txBody>
          <a:bodyPr wrap="square" rtlCol="0">
            <a:spAutoFit/>
          </a:bodyPr>
          <a:lstStyle/>
          <a:p>
            <a:pPr algn="ctr"/>
            <a:r>
              <a:rPr lang="en-US" sz="1000" dirty="0"/>
              <a:t>$99/kit</a:t>
            </a:r>
          </a:p>
        </p:txBody>
      </p:sp>
      <p:sp>
        <p:nvSpPr>
          <p:cNvPr id="18" name="TextBox 17">
            <a:extLst>
              <a:ext uri="{FF2B5EF4-FFF2-40B4-BE49-F238E27FC236}">
                <a16:creationId xmlns:a16="http://schemas.microsoft.com/office/drawing/2014/main" id="{DDB9B233-E984-408B-91DE-62B079648D42}"/>
              </a:ext>
            </a:extLst>
          </p:cNvPr>
          <p:cNvSpPr txBox="1"/>
          <p:nvPr/>
        </p:nvSpPr>
        <p:spPr>
          <a:xfrm>
            <a:off x="6084857" y="3962756"/>
            <a:ext cx="680301" cy="246221"/>
          </a:xfrm>
          <a:prstGeom prst="rect">
            <a:avLst/>
          </a:prstGeom>
          <a:noFill/>
        </p:spPr>
        <p:txBody>
          <a:bodyPr wrap="square" rtlCol="0">
            <a:spAutoFit/>
          </a:bodyPr>
          <a:lstStyle/>
          <a:p>
            <a:pPr algn="ctr"/>
            <a:r>
              <a:rPr lang="en-US" sz="1000" dirty="0"/>
              <a:t>$99/kit</a:t>
            </a:r>
          </a:p>
        </p:txBody>
      </p:sp>
      <p:sp>
        <p:nvSpPr>
          <p:cNvPr id="19" name="TextBox 18">
            <a:extLst>
              <a:ext uri="{FF2B5EF4-FFF2-40B4-BE49-F238E27FC236}">
                <a16:creationId xmlns:a16="http://schemas.microsoft.com/office/drawing/2014/main" id="{440020AE-A90B-4248-B4A0-1858212C1932}"/>
              </a:ext>
            </a:extLst>
          </p:cNvPr>
          <p:cNvSpPr txBox="1"/>
          <p:nvPr/>
        </p:nvSpPr>
        <p:spPr>
          <a:xfrm>
            <a:off x="6899488" y="5651240"/>
            <a:ext cx="680301" cy="246221"/>
          </a:xfrm>
          <a:prstGeom prst="rect">
            <a:avLst/>
          </a:prstGeom>
          <a:noFill/>
        </p:spPr>
        <p:txBody>
          <a:bodyPr wrap="square" rtlCol="0">
            <a:spAutoFit/>
          </a:bodyPr>
          <a:lstStyle/>
          <a:p>
            <a:pPr algn="ctr"/>
            <a:r>
              <a:rPr lang="en-US" sz="1000" dirty="0"/>
              <a:t>$99/kit</a:t>
            </a:r>
          </a:p>
        </p:txBody>
      </p:sp>
      <p:sp>
        <p:nvSpPr>
          <p:cNvPr id="21" name="TextBox 20">
            <a:extLst>
              <a:ext uri="{FF2B5EF4-FFF2-40B4-BE49-F238E27FC236}">
                <a16:creationId xmlns:a16="http://schemas.microsoft.com/office/drawing/2014/main" id="{FE9F8AFA-213D-4641-A615-D83EDFDB7CB3}"/>
              </a:ext>
            </a:extLst>
          </p:cNvPr>
          <p:cNvSpPr txBox="1"/>
          <p:nvPr/>
        </p:nvSpPr>
        <p:spPr>
          <a:xfrm>
            <a:off x="7736052" y="3956018"/>
            <a:ext cx="680301" cy="246221"/>
          </a:xfrm>
          <a:prstGeom prst="rect">
            <a:avLst/>
          </a:prstGeom>
          <a:noFill/>
        </p:spPr>
        <p:txBody>
          <a:bodyPr wrap="square" rtlCol="0">
            <a:spAutoFit/>
          </a:bodyPr>
          <a:lstStyle/>
          <a:p>
            <a:pPr algn="ctr"/>
            <a:r>
              <a:rPr lang="en-US" sz="1000" dirty="0"/>
              <a:t>$79/kit</a:t>
            </a:r>
          </a:p>
        </p:txBody>
      </p:sp>
      <p:sp>
        <p:nvSpPr>
          <p:cNvPr id="22" name="TextBox 21">
            <a:extLst>
              <a:ext uri="{FF2B5EF4-FFF2-40B4-BE49-F238E27FC236}">
                <a16:creationId xmlns:a16="http://schemas.microsoft.com/office/drawing/2014/main" id="{798CA670-F94E-4B6A-986F-37163B1FA8FE}"/>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130583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10. Educate</a:t>
            </a:r>
            <a:br>
              <a:rPr lang="en-US" sz="2800" dirty="0"/>
            </a:br>
            <a:r>
              <a:rPr lang="en-US" sz="2800" dirty="0"/>
              <a:t>      Yourself</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2030071"/>
            <a:ext cx="2811796" cy="4074894"/>
          </a:xfrm>
        </p:spPr>
        <p:txBody>
          <a:bodyPr>
            <a:normAutofit fontScale="77500" lnSpcReduction="20000"/>
          </a:bodyPr>
          <a:lstStyle/>
          <a:p>
            <a:r>
              <a:rPr lang="en-US" sz="1600" dirty="0"/>
              <a:t>There are many opportunities to learn more about all aspects of genealogy.</a:t>
            </a:r>
          </a:p>
          <a:p>
            <a:r>
              <a:rPr lang="en-US" sz="1600" dirty="0"/>
              <a:t>RootsTech Connect and various YouTube Channels provide access to video instruction.</a:t>
            </a:r>
          </a:p>
          <a:p>
            <a:r>
              <a:rPr lang="en-US" sz="1600" dirty="0"/>
              <a:t>Genealogy Conferences, live and virtual, are a great way to learn more, and collaborate with other genealogists.</a:t>
            </a:r>
          </a:p>
          <a:p>
            <a:r>
              <a:rPr lang="en-US" sz="1600" dirty="0"/>
              <a:t>Subscribe to Genealogy Blogs and Newsletters to get regular updates (</a:t>
            </a:r>
            <a:r>
              <a:rPr lang="en-US" sz="1600" dirty="0">
                <a:hlinkClick r:id="rId2"/>
              </a:rPr>
              <a:t>Cyndi’s List – Blogs for Genealogy</a:t>
            </a:r>
            <a:r>
              <a:rPr lang="en-US" sz="1600" dirty="0"/>
              <a:t>).</a:t>
            </a:r>
          </a:p>
          <a:p>
            <a:r>
              <a:rPr lang="en-US" sz="1600" dirty="0"/>
              <a:t>A classic newsletter is </a:t>
            </a:r>
            <a:r>
              <a:rPr lang="en-US" sz="1600" dirty="0">
                <a:hlinkClick r:id="rId3"/>
              </a:rPr>
              <a:t>Eastman’s Online Genealogy Newsletter</a:t>
            </a:r>
            <a:r>
              <a:rPr lang="en-US" sz="1600" dirty="0"/>
              <a:t> – free and paid content.</a:t>
            </a:r>
          </a:p>
          <a:p>
            <a:r>
              <a:rPr lang="en-US" sz="1600" dirty="0"/>
              <a:t>When you get further along, you might want to attend a </a:t>
            </a:r>
            <a:r>
              <a:rPr lang="en-US" sz="1600" dirty="0">
                <a:hlinkClick r:id="rId4"/>
              </a:rPr>
              <a:t>genealogy institute </a:t>
            </a:r>
            <a:r>
              <a:rPr lang="en-US" sz="1600" dirty="0"/>
              <a:t>where you can get in depth on a specific subject for a week or more.</a:t>
            </a:r>
          </a:p>
          <a:p>
            <a:endParaRPr lang="en-US" sz="1400" dirty="0"/>
          </a:p>
        </p:txBody>
      </p:sp>
      <p:pic>
        <p:nvPicPr>
          <p:cNvPr id="20" name="Picture 19">
            <a:hlinkClick r:id="rId5"/>
            <a:extLst>
              <a:ext uri="{FF2B5EF4-FFF2-40B4-BE49-F238E27FC236}">
                <a16:creationId xmlns:a16="http://schemas.microsoft.com/office/drawing/2014/main" id="{5F5CBC33-07DC-4E44-9719-1F22226E80D7}"/>
              </a:ext>
            </a:extLst>
          </p:cNvPr>
          <p:cNvPicPr>
            <a:picLocks noChangeAspect="1"/>
          </p:cNvPicPr>
          <p:nvPr/>
        </p:nvPicPr>
        <p:blipFill>
          <a:blip r:embed="rId6"/>
          <a:stretch>
            <a:fillRect/>
          </a:stretch>
        </p:blipFill>
        <p:spPr>
          <a:xfrm>
            <a:off x="1520076" y="6210664"/>
            <a:ext cx="3243353" cy="652329"/>
          </a:xfrm>
          <a:prstGeom prst="rect">
            <a:avLst/>
          </a:prstGeom>
        </p:spPr>
      </p:pic>
      <p:pic>
        <p:nvPicPr>
          <p:cNvPr id="4100" name="Picture 4" descr="YouTube-logo – Cambridge Meridian Academies Trust: CMAT">
            <a:hlinkClick r:id="rId7"/>
            <a:extLst>
              <a:ext uri="{FF2B5EF4-FFF2-40B4-BE49-F238E27FC236}">
                <a16:creationId xmlns:a16="http://schemas.microsoft.com/office/drawing/2014/main" id="{033E0888-DFCE-4199-9336-FE0778275C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4070" y="1229393"/>
            <a:ext cx="1962774" cy="16013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DFC3AD-79F2-4000-90D5-2A5D5884013E}"/>
              </a:ext>
            </a:extLst>
          </p:cNvPr>
          <p:cNvSpPr txBox="1"/>
          <p:nvPr/>
        </p:nvSpPr>
        <p:spPr>
          <a:xfrm>
            <a:off x="8154695" y="2842581"/>
            <a:ext cx="2311414"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200" dirty="0">
                <a:hlinkClick r:id="rId9"/>
              </a:rPr>
              <a:t>Ancestry Channel</a:t>
            </a:r>
            <a:endParaRPr lang="en-US" sz="1200" dirty="0"/>
          </a:p>
          <a:p>
            <a:pPr marL="285750" indent="-285750">
              <a:buFont typeface="Arial" panose="020B0604020202020204" pitchFamily="34" charset="0"/>
              <a:buChar char="•"/>
            </a:pPr>
            <a:r>
              <a:rPr lang="en-US" sz="1200" dirty="0">
                <a:hlinkClick r:id="rId10"/>
              </a:rPr>
              <a:t>23andMe Channel</a:t>
            </a:r>
            <a:endParaRPr lang="en-US" sz="1200" dirty="0"/>
          </a:p>
          <a:p>
            <a:pPr marL="285750" indent="-285750">
              <a:buFont typeface="Arial" panose="020B0604020202020204" pitchFamily="34" charset="0"/>
              <a:buChar char="•"/>
            </a:pPr>
            <a:r>
              <a:rPr lang="en-US" sz="1200" dirty="0">
                <a:hlinkClick r:id="rId11"/>
              </a:rPr>
              <a:t>FamilySearch Channel</a:t>
            </a:r>
            <a:endParaRPr lang="en-US" sz="1200" dirty="0"/>
          </a:p>
          <a:p>
            <a:pPr marL="285750" indent="-285750">
              <a:buFont typeface="Arial" panose="020B0604020202020204" pitchFamily="34" charset="0"/>
              <a:buChar char="•"/>
            </a:pPr>
            <a:r>
              <a:rPr lang="en-US" sz="1200" dirty="0">
                <a:hlinkClick r:id="rId12"/>
              </a:rPr>
              <a:t>FindMyPast Channel</a:t>
            </a:r>
            <a:endParaRPr lang="en-US" sz="1200" dirty="0"/>
          </a:p>
          <a:p>
            <a:pPr marL="285750" indent="-285750">
              <a:buFont typeface="Arial" panose="020B0604020202020204" pitchFamily="34" charset="0"/>
              <a:buChar char="•"/>
            </a:pPr>
            <a:r>
              <a:rPr lang="en-US" sz="1200" dirty="0">
                <a:hlinkClick r:id="rId13"/>
              </a:rPr>
              <a:t>Who Do You Think You Are</a:t>
            </a:r>
            <a:endParaRPr lang="en-US" sz="1200" dirty="0"/>
          </a:p>
          <a:p>
            <a:pPr marL="285750" indent="-285750">
              <a:buFont typeface="Arial" panose="020B0604020202020204" pitchFamily="34" charset="0"/>
              <a:buChar char="•"/>
            </a:pPr>
            <a:r>
              <a:rPr lang="en-US" sz="1200" dirty="0"/>
              <a:t>And so many more</a:t>
            </a:r>
          </a:p>
        </p:txBody>
      </p:sp>
      <p:sp>
        <p:nvSpPr>
          <p:cNvPr id="17" name="TextBox 16">
            <a:extLst>
              <a:ext uri="{FF2B5EF4-FFF2-40B4-BE49-F238E27FC236}">
                <a16:creationId xmlns:a16="http://schemas.microsoft.com/office/drawing/2014/main" id="{9BAFE37F-D5A9-41A9-8EDE-C846363913F8}"/>
              </a:ext>
            </a:extLst>
          </p:cNvPr>
          <p:cNvSpPr txBox="1"/>
          <p:nvPr/>
        </p:nvSpPr>
        <p:spPr>
          <a:xfrm>
            <a:off x="6275134" y="4290059"/>
            <a:ext cx="3886446" cy="2246769"/>
          </a:xfrm>
          <a:prstGeom prst="rect">
            <a:avLst/>
          </a:prstGeom>
          <a:noFill/>
        </p:spPr>
        <p:txBody>
          <a:bodyPr wrap="square" rtlCol="0">
            <a:spAutoFit/>
          </a:bodyPr>
          <a:lstStyle/>
          <a:p>
            <a:r>
              <a:rPr lang="en-US" sz="1600" dirty="0"/>
              <a:t>Find out about upcoming live and virtual genealogy conferences</a:t>
            </a:r>
          </a:p>
          <a:p>
            <a:pPr marL="285750" indent="-285750">
              <a:buFont typeface="Arial" panose="020B0604020202020204" pitchFamily="34" charset="0"/>
              <a:buChar char="•"/>
            </a:pPr>
            <a:r>
              <a:rPr lang="en-US" sz="1600" dirty="0">
                <a:solidFill>
                  <a:schemeClr val="accent1"/>
                </a:solidFill>
                <a:hlinkClick r:id="rId14">
                  <a:extLst>
                    <a:ext uri="{A12FA001-AC4F-418D-AE19-62706E023703}">
                      <ahyp:hlinkClr xmlns:ahyp="http://schemas.microsoft.com/office/drawing/2018/hyperlinkcolor" val="tx"/>
                    </a:ext>
                  </a:extLst>
                </a:hlinkClick>
              </a:rPr>
              <a:t>ConferenceKeeper.org </a:t>
            </a:r>
            <a:r>
              <a:rPr lang="en-US" sz="1600" dirty="0"/>
              <a:t>– the most complete collection of genealogy events online</a:t>
            </a:r>
          </a:p>
          <a:p>
            <a:pPr marL="285750" indent="-285750">
              <a:buFont typeface="Arial" panose="020B0604020202020204" pitchFamily="34" charset="0"/>
              <a:buChar char="•"/>
            </a:pPr>
            <a:r>
              <a:rPr lang="en-US" sz="1600" dirty="0"/>
              <a:t>National Genealogical Society – </a:t>
            </a:r>
            <a:r>
              <a:rPr lang="en-US" sz="1600" dirty="0">
                <a:solidFill>
                  <a:schemeClr val="accent1"/>
                </a:solidFill>
                <a:hlinkClick r:id="rId15">
                  <a:extLst>
                    <a:ext uri="{A12FA001-AC4F-418D-AE19-62706E023703}">
                      <ahyp:hlinkClr xmlns:ahyp="http://schemas.microsoft.com/office/drawing/2018/hyperlinkcolor" val="tx"/>
                    </a:ext>
                  </a:extLst>
                </a:hlinkClick>
              </a:rPr>
              <a:t>Genealogy Events Calendar</a:t>
            </a:r>
            <a:endParaRPr lang="en-US" sz="1600" dirty="0">
              <a:solidFill>
                <a:schemeClr val="accent1"/>
              </a:solidFill>
            </a:endParaRPr>
          </a:p>
          <a:p>
            <a:pPr marL="285750" indent="-285750">
              <a:buFont typeface="Arial" panose="020B0604020202020204" pitchFamily="34" charset="0"/>
              <a:buChar char="•"/>
            </a:pPr>
            <a:r>
              <a:rPr lang="en-US" sz="1600" dirty="0">
                <a:solidFill>
                  <a:schemeClr val="accent1"/>
                </a:solidFill>
                <a:hlinkClick r:id="rId16">
                  <a:extLst>
                    <a:ext uri="{A12FA001-AC4F-418D-AE19-62706E023703}">
                      <ahyp:hlinkClr xmlns:ahyp="http://schemas.microsoft.com/office/drawing/2018/hyperlinkcolor" val="tx"/>
                    </a:ext>
                  </a:extLst>
                </a:hlinkClick>
              </a:rPr>
              <a:t>Cyndi’s List – Events Calendars</a:t>
            </a:r>
            <a:endParaRPr lang="en-US" sz="1600" dirty="0">
              <a:solidFill>
                <a:schemeClr val="accent1"/>
              </a:solidFill>
            </a:endParaRPr>
          </a:p>
          <a:p>
            <a:pPr marL="285750" indent="-285750">
              <a:buFont typeface="Arial" panose="020B0604020202020204" pitchFamily="34" charset="0"/>
              <a:buChar char="•"/>
            </a:pPr>
            <a:endParaRPr lang="en-US" sz="1200" dirty="0"/>
          </a:p>
        </p:txBody>
      </p:sp>
      <p:sp>
        <p:nvSpPr>
          <p:cNvPr id="13" name="TextBox 12">
            <a:extLst>
              <a:ext uri="{FF2B5EF4-FFF2-40B4-BE49-F238E27FC236}">
                <a16:creationId xmlns:a16="http://schemas.microsoft.com/office/drawing/2014/main" id="{694A32CA-C066-489E-BDC0-1DD27184ED02}"/>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4" name="TextBox 13">
            <a:extLst>
              <a:ext uri="{FF2B5EF4-FFF2-40B4-BE49-F238E27FC236}">
                <a16:creationId xmlns:a16="http://schemas.microsoft.com/office/drawing/2014/main" id="{A2BB1353-2656-4D97-8744-C4E8F256E96A}"/>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pic>
        <p:nvPicPr>
          <p:cNvPr id="1028" name="Picture 4" descr="RootsTech 2022 is now open for the family history conference held on 3–5 March 2022.">
            <a:hlinkClick r:id="rId17"/>
            <a:extLst>
              <a:ext uri="{FF2B5EF4-FFF2-40B4-BE49-F238E27FC236}">
                <a16:creationId xmlns:a16="http://schemas.microsoft.com/office/drawing/2014/main" id="{B94C528F-143B-A91B-EBED-A0D5717269D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0866" y="882132"/>
            <a:ext cx="2139895" cy="213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921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64474" y="433487"/>
            <a:ext cx="3309568" cy="1160801"/>
          </a:xfrm>
        </p:spPr>
        <p:txBody>
          <a:bodyPr anchor="ctr">
            <a:normAutofit/>
          </a:bodyPr>
          <a:lstStyle/>
          <a:p>
            <a:r>
              <a:rPr lang="en-US" sz="2800" dirty="0"/>
              <a:t>11. Some General</a:t>
            </a:r>
            <a:br>
              <a:rPr lang="en-US" sz="2800" dirty="0"/>
            </a:br>
            <a:r>
              <a:rPr lang="en-US" sz="2800" dirty="0"/>
              <a:t>	  Tips</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1987916" y="1531868"/>
            <a:ext cx="8216168" cy="4185120"/>
          </a:xfrm>
          <a:solidFill>
            <a:schemeClr val="bg1"/>
          </a:solidFill>
        </p:spPr>
        <p:txBody>
          <a:bodyPr>
            <a:normAutofit fontScale="85000" lnSpcReduction="20000"/>
          </a:bodyPr>
          <a:lstStyle/>
          <a:p>
            <a:r>
              <a:rPr lang="en-US" sz="1600" b="1" dirty="0"/>
              <a:t>Be consistent when recording information.</a:t>
            </a:r>
            <a:br>
              <a:rPr lang="en-US" sz="1600" b="1" dirty="0"/>
            </a:br>
            <a:r>
              <a:rPr lang="en-US" sz="1600" dirty="0"/>
              <a:t>Record all dates like this: 7 Jun 2022. Record places starting with the smallest subdivision and working to the largest: Houston, Harris, Texas, USA. Be consistent throughout your genealogical work and you’ll be much happier when you see your results.</a:t>
            </a:r>
          </a:p>
          <a:p>
            <a:r>
              <a:rPr lang="en-US" sz="1600" b="1" dirty="0"/>
              <a:t>Be Skeptical.</a:t>
            </a:r>
            <a:br>
              <a:rPr lang="en-US" sz="1600" b="1" dirty="0"/>
            </a:br>
            <a:r>
              <a:rPr lang="en-US" sz="1600" dirty="0"/>
              <a:t>Take nothing for granted. You will find many inconsistencies in ages, dates and places as you move along. Think about what makes sense in context. </a:t>
            </a:r>
          </a:p>
          <a:p>
            <a:r>
              <a:rPr lang="en-US" sz="1600" b="1" dirty="0"/>
              <a:t>Seek Out Genealogical Societies.</a:t>
            </a:r>
            <a:br>
              <a:rPr lang="en-US" sz="1600" b="1" dirty="0"/>
            </a:br>
            <a:r>
              <a:rPr lang="en-US" sz="1600" dirty="0"/>
              <a:t>Consider joining the local genealogical society where you live (they need your support and often have opportunities for service). </a:t>
            </a:r>
          </a:p>
          <a:p>
            <a:pPr lvl="1"/>
            <a:r>
              <a:rPr lang="en-US" sz="1400" dirty="0">
                <a:hlinkClick r:id="rId2"/>
              </a:rPr>
              <a:t>Texas State Genealogical Society</a:t>
            </a:r>
            <a:endParaRPr lang="en-US" sz="1400" dirty="0"/>
          </a:p>
          <a:p>
            <a:pPr lvl="1"/>
            <a:r>
              <a:rPr lang="en-US" sz="1400" dirty="0">
                <a:hlinkClick r:id="rId3"/>
              </a:rPr>
              <a:t>List of Societies Related to Harris County</a:t>
            </a:r>
            <a:endParaRPr lang="en-US" sz="1400" dirty="0"/>
          </a:p>
          <a:p>
            <a:r>
              <a:rPr lang="en-US" sz="1600" dirty="0"/>
              <a:t>Also seek out genealogical societies in the places you are researching. For example, the </a:t>
            </a:r>
            <a:r>
              <a:rPr lang="en-US" sz="1600" dirty="0">
                <a:hlinkClick r:id="rId4"/>
              </a:rPr>
              <a:t>Quebec Genealogical </a:t>
            </a:r>
            <a:r>
              <a:rPr lang="en-US" sz="1600" dirty="0" err="1">
                <a:hlinkClick r:id="rId4"/>
              </a:rPr>
              <a:t>eSociety</a:t>
            </a:r>
            <a:r>
              <a:rPr lang="en-US" sz="1600" dirty="0">
                <a:hlinkClick r:id="rId4"/>
              </a:rPr>
              <a:t> </a:t>
            </a:r>
            <a:r>
              <a:rPr lang="en-US" sz="1600" dirty="0"/>
              <a:t>has been a great help in researching my Quebec ancestors.</a:t>
            </a:r>
            <a:endParaRPr lang="en-US" sz="1600" b="1" dirty="0"/>
          </a:p>
          <a:p>
            <a:r>
              <a:rPr lang="en-US" sz="1600" b="1" dirty="0"/>
              <a:t>Cite and Record your Sources.</a:t>
            </a:r>
            <a:br>
              <a:rPr lang="en-US" sz="1600" b="1" dirty="0"/>
            </a:br>
            <a:r>
              <a:rPr lang="en-US" sz="1600" dirty="0"/>
              <a:t>When you record information, be sure to note where it came from, and leave yourself and future researchers enough breadcrumbs to find that source in the future. You’ll thank yourself later if you do this consistently.</a:t>
            </a:r>
          </a:p>
          <a:p>
            <a:endParaRPr lang="en-US" sz="1400" dirty="0"/>
          </a:p>
        </p:txBody>
      </p:sp>
      <p:pic>
        <p:nvPicPr>
          <p:cNvPr id="20" name="Picture 19">
            <a:hlinkClick r:id="rId5"/>
            <a:extLst>
              <a:ext uri="{FF2B5EF4-FFF2-40B4-BE49-F238E27FC236}">
                <a16:creationId xmlns:a16="http://schemas.microsoft.com/office/drawing/2014/main" id="{5F5CBC33-07DC-4E44-9719-1F22226E80D7}"/>
              </a:ext>
            </a:extLst>
          </p:cNvPr>
          <p:cNvPicPr>
            <a:picLocks noChangeAspect="1"/>
          </p:cNvPicPr>
          <p:nvPr/>
        </p:nvPicPr>
        <p:blipFill>
          <a:blip r:embed="rId6"/>
          <a:stretch>
            <a:fillRect/>
          </a:stretch>
        </p:blipFill>
        <p:spPr>
          <a:xfrm>
            <a:off x="1520076" y="6210664"/>
            <a:ext cx="3243353" cy="652329"/>
          </a:xfrm>
          <a:prstGeom prst="rect">
            <a:avLst/>
          </a:prstGeom>
        </p:spPr>
      </p:pic>
      <p:sp>
        <p:nvSpPr>
          <p:cNvPr id="9" name="TextBox 8">
            <a:extLst>
              <a:ext uri="{FF2B5EF4-FFF2-40B4-BE49-F238E27FC236}">
                <a16:creationId xmlns:a16="http://schemas.microsoft.com/office/drawing/2014/main" id="{43485EA5-7588-43CB-8DF5-C371E862D1F8}"/>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0" name="TextBox 9">
            <a:extLst>
              <a:ext uri="{FF2B5EF4-FFF2-40B4-BE49-F238E27FC236}">
                <a16:creationId xmlns:a16="http://schemas.microsoft.com/office/drawing/2014/main" id="{855C0EB0-4232-4031-8D76-A56D63F26779}"/>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354709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12. Remember the</a:t>
            </a:r>
            <a:br>
              <a:rPr lang="en-US" sz="2800" dirty="0"/>
            </a:br>
            <a:r>
              <a:rPr lang="en-US" sz="2800" dirty="0"/>
              <a:t>	  4-Way Test</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88584" y="2259946"/>
            <a:ext cx="8216168" cy="3506130"/>
          </a:xfrm>
          <a:solidFill>
            <a:schemeClr val="bg1"/>
          </a:solidFill>
        </p:spPr>
        <p:txBody>
          <a:bodyPr>
            <a:normAutofit fontScale="92500" lnSpcReduction="20000"/>
          </a:bodyPr>
          <a:lstStyle/>
          <a:p>
            <a:pPr marL="0" indent="0">
              <a:buNone/>
            </a:pPr>
            <a:r>
              <a:rPr lang="en-US" sz="1600" dirty="0"/>
              <a:t>These are some thoughts I have about the 4-Way Test in relation to genealogy. Each Rotarian will have to consider how these questions play out in their own research.</a:t>
            </a:r>
          </a:p>
          <a:p>
            <a:r>
              <a:rPr lang="en-US" sz="1600" b="1" dirty="0"/>
              <a:t>Is it the Truth?</a:t>
            </a:r>
            <a:br>
              <a:rPr lang="en-US" sz="1600" b="1" dirty="0"/>
            </a:br>
            <a:r>
              <a:rPr lang="en-US" sz="1600" dirty="0"/>
              <a:t>In genealogy, truth is paramount. Remember to check your work, cite your sources, and look to the original records whenever possible.</a:t>
            </a:r>
          </a:p>
          <a:p>
            <a:r>
              <a:rPr lang="en-US" sz="1600" b="1" dirty="0"/>
              <a:t>Is it Fair to All Concerned?</a:t>
            </a:r>
            <a:br>
              <a:rPr lang="en-US" sz="1600" b="1" dirty="0"/>
            </a:br>
            <a:r>
              <a:rPr lang="en-US" sz="1600" dirty="0"/>
              <a:t>Think about your ancestors in the context of their time, not ours. And consider how their actions may have affected others, both in their time and down to the present day. </a:t>
            </a:r>
          </a:p>
          <a:p>
            <a:r>
              <a:rPr lang="en-US" sz="1600" b="1" dirty="0"/>
              <a:t>Will it Build Good Will and Better Friendships?</a:t>
            </a:r>
            <a:br>
              <a:rPr lang="en-US" sz="1600" b="1" dirty="0"/>
            </a:br>
            <a:r>
              <a:rPr lang="en-US" sz="1600" dirty="0"/>
              <a:t>Be generous with your genealogical findings. Share your genealogy freely and use the stories you find to build bridges with relatives and others. Seek out opportunities for genealogical service.</a:t>
            </a:r>
          </a:p>
          <a:p>
            <a:r>
              <a:rPr lang="en-US" sz="1600" b="1" dirty="0"/>
              <a:t>Will it be beneficial to all concerned?</a:t>
            </a:r>
            <a:br>
              <a:rPr lang="en-US" sz="1600" b="1" dirty="0"/>
            </a:br>
            <a:r>
              <a:rPr lang="en-US" sz="1600" dirty="0"/>
              <a:t>When you come across something in your genealogical research that is painful, thoughtfully consider how you will treat that information and share it with others.</a:t>
            </a:r>
          </a:p>
          <a:p>
            <a:endParaRPr lang="en-US" sz="1600" dirty="0"/>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sp>
        <p:nvSpPr>
          <p:cNvPr id="9" name="TextBox 8">
            <a:extLst>
              <a:ext uri="{FF2B5EF4-FFF2-40B4-BE49-F238E27FC236}">
                <a16:creationId xmlns:a16="http://schemas.microsoft.com/office/drawing/2014/main" id="{43485EA5-7588-43CB-8DF5-C371E862D1F8}"/>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0" name="TextBox 9">
            <a:extLst>
              <a:ext uri="{FF2B5EF4-FFF2-40B4-BE49-F238E27FC236}">
                <a16:creationId xmlns:a16="http://schemas.microsoft.com/office/drawing/2014/main" id="{3672442D-9D9F-4DF3-90B4-3471A77319B0}"/>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13736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955007" y="2306068"/>
            <a:ext cx="3450817" cy="3382939"/>
          </a:xfrm>
        </p:spPr>
        <p:txBody>
          <a:bodyPr anchor="ctr">
            <a:normAutofit/>
          </a:bodyPr>
          <a:lstStyle/>
          <a:p>
            <a:pPr algn="ctr"/>
            <a:r>
              <a:rPr lang="en-US" sz="4800" dirty="0"/>
              <a:t>Thank You, and Happy Hunting!</a:t>
            </a:r>
            <a:br>
              <a:rPr lang="en-US" sz="4800" dirty="0"/>
            </a:br>
            <a:r>
              <a:rPr lang="en-US" sz="2400" dirty="0"/>
              <a:t>(P. S. – Remember to Have Fun!)</a:t>
            </a:r>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sp>
        <p:nvSpPr>
          <p:cNvPr id="9" name="TextBox 8">
            <a:extLst>
              <a:ext uri="{FF2B5EF4-FFF2-40B4-BE49-F238E27FC236}">
                <a16:creationId xmlns:a16="http://schemas.microsoft.com/office/drawing/2014/main" id="{A510051E-D75E-49DC-AE8F-79B16658BAD0}"/>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1" name="TextBox 10">
            <a:extLst>
              <a:ext uri="{FF2B5EF4-FFF2-40B4-BE49-F238E27FC236}">
                <a16:creationId xmlns:a16="http://schemas.microsoft.com/office/drawing/2014/main" id="{3965CC2F-E521-432B-A7F9-21A45FDBA5F4}"/>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pic>
        <p:nvPicPr>
          <p:cNvPr id="4" name="Picture 3">
            <a:extLst>
              <a:ext uri="{FF2B5EF4-FFF2-40B4-BE49-F238E27FC236}">
                <a16:creationId xmlns:a16="http://schemas.microsoft.com/office/drawing/2014/main" id="{0BCC50CF-4C2A-0854-DB95-852D40B1ACA6}"/>
              </a:ext>
            </a:extLst>
          </p:cNvPr>
          <p:cNvPicPr>
            <a:picLocks noChangeAspect="1"/>
          </p:cNvPicPr>
          <p:nvPr/>
        </p:nvPicPr>
        <p:blipFill>
          <a:blip r:embed="rId4"/>
          <a:stretch>
            <a:fillRect/>
          </a:stretch>
        </p:blipFill>
        <p:spPr>
          <a:xfrm>
            <a:off x="5720904" y="451091"/>
            <a:ext cx="4393826" cy="5895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8657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F5DC-ADC1-49F4-ABBB-73E27296745D}"/>
              </a:ext>
            </a:extLst>
          </p:cNvPr>
          <p:cNvSpPr>
            <a:spLocks noGrp="1"/>
          </p:cNvSpPr>
          <p:nvPr>
            <p:ph type="title"/>
          </p:nvPr>
        </p:nvSpPr>
        <p:spPr>
          <a:xfrm>
            <a:off x="2133600" y="609600"/>
            <a:ext cx="4608353" cy="1135310"/>
          </a:xfrm>
        </p:spPr>
        <p:txBody>
          <a:bodyPr>
            <a:normAutofit fontScale="90000"/>
          </a:bodyPr>
          <a:lstStyle/>
          <a:p>
            <a:r>
              <a:rPr lang="en-US" dirty="0"/>
              <a:t>The Fellowship of Rotarian Genealogists</a:t>
            </a:r>
          </a:p>
        </p:txBody>
      </p:sp>
      <p:sp>
        <p:nvSpPr>
          <p:cNvPr id="3" name="Content Placeholder 2">
            <a:extLst>
              <a:ext uri="{FF2B5EF4-FFF2-40B4-BE49-F238E27FC236}">
                <a16:creationId xmlns:a16="http://schemas.microsoft.com/office/drawing/2014/main" id="{079D41AC-A574-4E0E-962B-C879DC338646}"/>
              </a:ext>
            </a:extLst>
          </p:cNvPr>
          <p:cNvSpPr>
            <a:spLocks noGrp="1"/>
          </p:cNvSpPr>
          <p:nvPr>
            <p:ph idx="1"/>
          </p:nvPr>
        </p:nvSpPr>
        <p:spPr>
          <a:xfrm>
            <a:off x="2225878" y="1744911"/>
            <a:ext cx="6347714" cy="3548543"/>
          </a:xfrm>
        </p:spPr>
        <p:txBody>
          <a:bodyPr>
            <a:normAutofit fontScale="92500" lnSpcReduction="10000"/>
          </a:bodyPr>
          <a:lstStyle/>
          <a:p>
            <a:r>
              <a:rPr lang="en-US" dirty="0"/>
              <a:t>Open to Rotarians and others, world-wide, who share a love of genealogy and family history</a:t>
            </a:r>
          </a:p>
          <a:p>
            <a:r>
              <a:rPr lang="en-US" dirty="0"/>
              <a:t>Annual Membership: $20</a:t>
            </a:r>
          </a:p>
          <a:p>
            <a:r>
              <a:rPr lang="en-US" dirty="0"/>
              <a:t>Lifetime Membership: $100</a:t>
            </a:r>
          </a:p>
          <a:p>
            <a:r>
              <a:rPr lang="en-US" dirty="0"/>
              <a:t>Quarterly Newsletter, Quarterly Video Meetings</a:t>
            </a:r>
          </a:p>
          <a:p>
            <a:r>
              <a:rPr lang="en-US" dirty="0"/>
              <a:t>Booth at most Rotary International Conventions</a:t>
            </a:r>
          </a:p>
          <a:p>
            <a:r>
              <a:rPr lang="en-US" dirty="0"/>
              <a:t>Website: </a:t>
            </a:r>
            <a:r>
              <a:rPr lang="en-US" dirty="0">
                <a:hlinkClick r:id="rId2"/>
              </a:rPr>
              <a:t>RotarianGenealogists.org</a:t>
            </a:r>
            <a:endParaRPr lang="en-US" dirty="0"/>
          </a:p>
          <a:p>
            <a:r>
              <a:rPr lang="en-US" dirty="0"/>
              <a:t>Facebook: </a:t>
            </a:r>
            <a:r>
              <a:rPr lang="en-US" dirty="0">
                <a:hlinkClick r:id="rId3"/>
              </a:rPr>
              <a:t>facebook.com/</a:t>
            </a:r>
            <a:r>
              <a:rPr lang="en-US" dirty="0" err="1">
                <a:hlinkClick r:id="rId3"/>
              </a:rPr>
              <a:t>RIfellowship</a:t>
            </a:r>
            <a:endParaRPr lang="en-US" dirty="0"/>
          </a:p>
          <a:p>
            <a:r>
              <a:rPr lang="en-US" dirty="0"/>
              <a:t>This Fellowship operates in accordance with Rotary International policy, but is not an agency of, or controlled by, Rotary International</a:t>
            </a:r>
          </a:p>
        </p:txBody>
      </p:sp>
      <p:pic>
        <p:nvPicPr>
          <p:cNvPr id="4" name="Picture 3">
            <a:hlinkClick r:id="rId2"/>
            <a:extLst>
              <a:ext uri="{FF2B5EF4-FFF2-40B4-BE49-F238E27FC236}">
                <a16:creationId xmlns:a16="http://schemas.microsoft.com/office/drawing/2014/main" id="{1AE233E1-7500-4C46-8351-1EB8AEB8249D}"/>
              </a:ext>
            </a:extLst>
          </p:cNvPr>
          <p:cNvPicPr>
            <a:picLocks noChangeAspect="1"/>
          </p:cNvPicPr>
          <p:nvPr/>
        </p:nvPicPr>
        <p:blipFill>
          <a:blip r:embed="rId4"/>
          <a:stretch>
            <a:fillRect/>
          </a:stretch>
        </p:blipFill>
        <p:spPr>
          <a:xfrm>
            <a:off x="1515612" y="6214061"/>
            <a:ext cx="3243353" cy="652329"/>
          </a:xfrm>
          <a:prstGeom prst="rect">
            <a:avLst/>
          </a:prstGeom>
        </p:spPr>
      </p:pic>
      <p:sp>
        <p:nvSpPr>
          <p:cNvPr id="5" name="TextBox 4">
            <a:extLst>
              <a:ext uri="{FF2B5EF4-FFF2-40B4-BE49-F238E27FC236}">
                <a16:creationId xmlns:a16="http://schemas.microsoft.com/office/drawing/2014/main" id="{F750315C-42CD-401A-B3D4-110718298CD2}"/>
              </a:ext>
            </a:extLst>
          </p:cNvPr>
          <p:cNvSpPr txBox="1"/>
          <p:nvPr/>
        </p:nvSpPr>
        <p:spPr>
          <a:xfrm rot="-5400000">
            <a:off x="10507147" y="5185732"/>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6" name="TextBox 5">
            <a:extLst>
              <a:ext uri="{FF2B5EF4-FFF2-40B4-BE49-F238E27FC236}">
                <a16:creationId xmlns:a16="http://schemas.microsoft.com/office/drawing/2014/main" id="{F9C9015A-473A-4460-8370-6906781F4A55}"/>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281288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AE233E1-7500-4C46-8351-1EB8AEB8249D}"/>
              </a:ext>
            </a:extLst>
          </p:cNvPr>
          <p:cNvPicPr>
            <a:picLocks noChangeAspect="1"/>
          </p:cNvPicPr>
          <p:nvPr/>
        </p:nvPicPr>
        <p:blipFill>
          <a:blip r:embed="rId3"/>
          <a:stretch>
            <a:fillRect/>
          </a:stretch>
        </p:blipFill>
        <p:spPr>
          <a:xfrm>
            <a:off x="1515612" y="6214061"/>
            <a:ext cx="3243353" cy="652329"/>
          </a:xfrm>
          <a:prstGeom prst="rect">
            <a:avLst/>
          </a:prstGeom>
        </p:spPr>
      </p:pic>
      <p:sp>
        <p:nvSpPr>
          <p:cNvPr id="5" name="Title 1">
            <a:extLst>
              <a:ext uri="{FF2B5EF4-FFF2-40B4-BE49-F238E27FC236}">
                <a16:creationId xmlns:a16="http://schemas.microsoft.com/office/drawing/2014/main" id="{F3AAD42C-41BD-4849-8D89-B043D58A4517}"/>
              </a:ext>
            </a:extLst>
          </p:cNvPr>
          <p:cNvSpPr txBox="1">
            <a:spLocks/>
          </p:cNvSpPr>
          <p:nvPr/>
        </p:nvSpPr>
        <p:spPr>
          <a:xfrm>
            <a:off x="1965820" y="3612398"/>
            <a:ext cx="4516074" cy="368809"/>
          </a:xfrm>
          <a:prstGeom prst="rect">
            <a:avLst/>
          </a:prstGeom>
        </p:spPr>
        <p:txBody>
          <a:bodyPr vert="horz" lIns="91440" tIns="45720" rIns="91440" bIns="45720" rtlCol="0" anchor="t">
            <a:normAutofit fontScale="6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Today’s Presenter: Bill Harvey</a:t>
            </a:r>
          </a:p>
        </p:txBody>
      </p:sp>
      <p:sp>
        <p:nvSpPr>
          <p:cNvPr id="6" name="Content Placeholder 2">
            <a:extLst>
              <a:ext uri="{FF2B5EF4-FFF2-40B4-BE49-F238E27FC236}">
                <a16:creationId xmlns:a16="http://schemas.microsoft.com/office/drawing/2014/main" id="{DAE0CBB8-B655-417F-8568-9997D8BCE51C}"/>
              </a:ext>
            </a:extLst>
          </p:cNvPr>
          <p:cNvSpPr txBox="1">
            <a:spLocks/>
          </p:cNvSpPr>
          <p:nvPr/>
        </p:nvSpPr>
        <p:spPr>
          <a:xfrm>
            <a:off x="2032932" y="3987567"/>
            <a:ext cx="6347714" cy="2126986"/>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r>
              <a:rPr lang="en-US" dirty="0"/>
              <a:t>Attorney and genealogist</a:t>
            </a:r>
          </a:p>
          <a:p>
            <a:pPr lvl="1"/>
            <a:r>
              <a:rPr lang="en-US" dirty="0"/>
              <a:t>Researching Genealogy since 1976</a:t>
            </a:r>
          </a:p>
          <a:p>
            <a:pPr lvl="1"/>
            <a:r>
              <a:rPr lang="en-US" dirty="0"/>
              <a:t>Practicing Law since 1988</a:t>
            </a:r>
          </a:p>
          <a:p>
            <a:pPr lvl="1"/>
            <a:r>
              <a:rPr lang="en-US" dirty="0"/>
              <a:t>Rotarian since 1997</a:t>
            </a:r>
          </a:p>
          <a:p>
            <a:pPr lvl="1"/>
            <a:r>
              <a:rPr lang="en-US" dirty="0"/>
              <a:t>President of FORG 2020-2022</a:t>
            </a:r>
          </a:p>
          <a:p>
            <a:pPr lvl="1"/>
            <a:r>
              <a:rPr lang="en-US" dirty="0"/>
              <a:t>Past President: Rotary Club of Omaha NE USA</a:t>
            </a:r>
          </a:p>
          <a:p>
            <a:pPr lvl="1"/>
            <a:r>
              <a:rPr lang="en-US" dirty="0"/>
              <a:t>Current District Foundation Chair, D5650</a:t>
            </a:r>
          </a:p>
          <a:p>
            <a:pPr lvl="1"/>
            <a:r>
              <a:rPr lang="en-US" dirty="0"/>
              <a:t>Incoming Endowment/Major Gift Advisor, Rotary Region 36</a:t>
            </a:r>
          </a:p>
          <a:p>
            <a:pPr lvl="1"/>
            <a:r>
              <a:rPr lang="en-US" dirty="0"/>
              <a:t>paulharrisrocks@gmail.com</a:t>
            </a:r>
          </a:p>
        </p:txBody>
      </p:sp>
      <p:sp>
        <p:nvSpPr>
          <p:cNvPr id="11" name="Title 1">
            <a:extLst>
              <a:ext uri="{FF2B5EF4-FFF2-40B4-BE49-F238E27FC236}">
                <a16:creationId xmlns:a16="http://schemas.microsoft.com/office/drawing/2014/main" id="{BAF6314A-5357-448A-A62C-9951A42F6860}"/>
              </a:ext>
            </a:extLst>
          </p:cNvPr>
          <p:cNvSpPr txBox="1">
            <a:spLocks/>
          </p:cNvSpPr>
          <p:nvPr/>
        </p:nvSpPr>
        <p:spPr>
          <a:xfrm>
            <a:off x="1894258" y="459266"/>
            <a:ext cx="4516074" cy="368809"/>
          </a:xfrm>
          <a:prstGeom prst="rect">
            <a:avLst/>
          </a:prstGeom>
        </p:spPr>
        <p:txBody>
          <a:bodyPr vert="horz" lIns="91440" tIns="45720" rIns="91440" bIns="45720" rtlCol="0" anchor="t">
            <a:normAutofit fontScale="6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Our Board</a:t>
            </a:r>
          </a:p>
        </p:txBody>
      </p:sp>
      <p:sp>
        <p:nvSpPr>
          <p:cNvPr id="12" name="Content Placeholder 2">
            <a:extLst>
              <a:ext uri="{FF2B5EF4-FFF2-40B4-BE49-F238E27FC236}">
                <a16:creationId xmlns:a16="http://schemas.microsoft.com/office/drawing/2014/main" id="{22FA07F0-D96F-46B2-AB62-A971DCDE87DB}"/>
              </a:ext>
            </a:extLst>
          </p:cNvPr>
          <p:cNvSpPr txBox="1">
            <a:spLocks/>
          </p:cNvSpPr>
          <p:nvPr/>
        </p:nvSpPr>
        <p:spPr>
          <a:xfrm>
            <a:off x="1747038" y="835527"/>
            <a:ext cx="6768930" cy="161597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r>
              <a:rPr lang="en-US" dirty="0"/>
              <a:t>President Elect: Sue Weber, Annapolis, Maryland, USA</a:t>
            </a:r>
          </a:p>
          <a:p>
            <a:pPr lvl="1"/>
            <a:r>
              <a:rPr lang="en-US" dirty="0"/>
              <a:t>Secretary: Susan </a:t>
            </a:r>
            <a:r>
              <a:rPr lang="en-US" dirty="0" err="1"/>
              <a:t>Beety</a:t>
            </a:r>
            <a:r>
              <a:rPr lang="en-US" dirty="0"/>
              <a:t>, Menomonie, Wisconsin, USA</a:t>
            </a:r>
          </a:p>
          <a:p>
            <a:pPr lvl="1"/>
            <a:r>
              <a:rPr lang="en-US" dirty="0"/>
              <a:t>Treasurer: Michael Fekete, Menomonie Wisconsin, USA</a:t>
            </a:r>
          </a:p>
          <a:p>
            <a:pPr lvl="1"/>
            <a:r>
              <a:rPr lang="en-US" dirty="0"/>
              <a:t>Director A: Lawrence Tristram, Bordon, Hampshire, UK</a:t>
            </a:r>
          </a:p>
          <a:p>
            <a:pPr lvl="1"/>
            <a:r>
              <a:rPr lang="en-US" dirty="0"/>
              <a:t>Director B: Bruce Richardson, Mississauga North, Ontario, Canada</a:t>
            </a:r>
          </a:p>
          <a:p>
            <a:pPr lvl="1"/>
            <a:r>
              <a:rPr lang="en-US" dirty="0"/>
              <a:t>Director C: Luanne Newman, League City, Texas, USA</a:t>
            </a:r>
          </a:p>
          <a:p>
            <a:pPr lvl="1"/>
            <a:endParaRPr lang="en-US" dirty="0"/>
          </a:p>
        </p:txBody>
      </p:sp>
      <p:pic>
        <p:nvPicPr>
          <p:cNvPr id="1032" name="Picture 8">
            <a:extLst>
              <a:ext uri="{FF2B5EF4-FFF2-40B4-BE49-F238E27FC236}">
                <a16:creationId xmlns:a16="http://schemas.microsoft.com/office/drawing/2014/main" id="{315E7DB0-53A9-43BB-AB14-06E3C94B0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109" y="2645272"/>
            <a:ext cx="915015" cy="9150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6B06CE7-52B1-4C14-8041-6416B218D3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178" y="2648474"/>
            <a:ext cx="686948" cy="9150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AB2726E-0031-43BB-AF68-D9728A340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7201" y="2648474"/>
            <a:ext cx="729451" cy="9118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A8A9ADA-9055-456A-ADAA-DA59C813B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0370" y="2645272"/>
            <a:ext cx="752321" cy="9118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1FB15EA3-1F18-4735-8F45-4371549290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1895" y="2642533"/>
            <a:ext cx="784159" cy="9118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D35C639-25AA-45B8-ABBF-FC6E6D3DA884}"/>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4" name="TextBox 13">
            <a:extLst>
              <a:ext uri="{FF2B5EF4-FFF2-40B4-BE49-F238E27FC236}">
                <a16:creationId xmlns:a16="http://schemas.microsoft.com/office/drawing/2014/main" id="{EE25EAA5-C0F6-4DDC-A807-CC70F2AC22F8}"/>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pic>
        <p:nvPicPr>
          <p:cNvPr id="3" name="Picture 2" descr="A person smiling for the camera&#10;&#10;Description automatically generated with medium confidence">
            <a:extLst>
              <a:ext uri="{FF2B5EF4-FFF2-40B4-BE49-F238E27FC236}">
                <a16:creationId xmlns:a16="http://schemas.microsoft.com/office/drawing/2014/main" id="{67EE34E0-964E-EDDD-CB88-059694FEC7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5257" y="2642532"/>
            <a:ext cx="686948" cy="916378"/>
          </a:xfrm>
          <a:prstGeom prst="rect">
            <a:avLst/>
          </a:prstGeom>
        </p:spPr>
      </p:pic>
      <p:pic>
        <p:nvPicPr>
          <p:cNvPr id="8" name="Picture 7" descr="A person with a mustache&#10;&#10;Description automatically generated with low confidence">
            <a:extLst>
              <a:ext uri="{FF2B5EF4-FFF2-40B4-BE49-F238E27FC236}">
                <a16:creationId xmlns:a16="http://schemas.microsoft.com/office/drawing/2014/main" id="{38057186-21D0-1390-4A63-93EF12810C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8023" y="4353127"/>
            <a:ext cx="927743" cy="927743"/>
          </a:xfrm>
          <a:prstGeom prst="rect">
            <a:avLst/>
          </a:prstGeom>
        </p:spPr>
      </p:pic>
    </p:spTree>
    <p:extLst>
      <p:ext uri="{BB962C8B-B14F-4D97-AF65-F5344CB8AC3E}">
        <p14:creationId xmlns:p14="http://schemas.microsoft.com/office/powerpoint/2010/main" val="2108107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1176490"/>
            <a:ext cx="3309568" cy="1508469"/>
          </a:xfrm>
        </p:spPr>
        <p:txBody>
          <a:bodyPr anchor="ctr">
            <a:normAutofit/>
          </a:bodyPr>
          <a:lstStyle/>
          <a:p>
            <a:r>
              <a:rPr lang="en-US" sz="2800" dirty="0"/>
              <a:t>1. Decide on a Genealogy Goal</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84510" y="2532925"/>
            <a:ext cx="2811796" cy="3513546"/>
          </a:xfrm>
        </p:spPr>
        <p:txBody>
          <a:bodyPr>
            <a:normAutofit fontScale="77500" lnSpcReduction="20000"/>
          </a:bodyPr>
          <a:lstStyle/>
          <a:p>
            <a:r>
              <a:rPr lang="en-US" sz="1600" dirty="0"/>
              <a:t>Learn Where You Came From</a:t>
            </a:r>
          </a:p>
          <a:p>
            <a:r>
              <a:rPr lang="en-US" sz="1600" dirty="0"/>
              <a:t>Find Out How Your Family Fits Into History</a:t>
            </a:r>
          </a:p>
          <a:p>
            <a:r>
              <a:rPr lang="en-US" sz="1600" dirty="0"/>
              <a:t>Write a Family History Book</a:t>
            </a:r>
          </a:p>
          <a:p>
            <a:r>
              <a:rPr lang="en-US" sz="1600" dirty="0"/>
              <a:t>Solve a Family Mystery</a:t>
            </a:r>
          </a:p>
          <a:p>
            <a:r>
              <a:rPr lang="en-US" sz="1600" dirty="0"/>
              <a:t>Verify (or Disprove) a Family Legend</a:t>
            </a:r>
          </a:p>
          <a:p>
            <a:r>
              <a:rPr lang="en-US" sz="1600" dirty="0"/>
              <a:t>Find Your Birth Family</a:t>
            </a:r>
          </a:p>
          <a:p>
            <a:r>
              <a:rPr lang="en-US" sz="1600" dirty="0"/>
              <a:t>. . . ?</a:t>
            </a:r>
          </a:p>
          <a:p>
            <a:endParaRPr lang="en-US" sz="1400" dirty="0"/>
          </a:p>
          <a:p>
            <a:pPr marL="0" indent="0" algn="ctr">
              <a:buNone/>
            </a:pPr>
            <a:r>
              <a:rPr lang="en-US" sz="3100" dirty="0"/>
              <a:t>What is Your</a:t>
            </a:r>
            <a:br>
              <a:rPr lang="en-US" sz="3100" dirty="0"/>
            </a:br>
            <a:r>
              <a:rPr lang="en-US" sz="3100" dirty="0"/>
              <a:t>Genealogy Goal?</a:t>
            </a:r>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pic>
        <p:nvPicPr>
          <p:cNvPr id="22" name="Picture 21" descr="A person holding a computer&#10;&#10;Description automatically generated with low confidence">
            <a:extLst>
              <a:ext uri="{FF2B5EF4-FFF2-40B4-BE49-F238E27FC236}">
                <a16:creationId xmlns:a16="http://schemas.microsoft.com/office/drawing/2014/main" id="{1834CF54-12CD-4950-B680-BFBD8972E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761" y="833444"/>
            <a:ext cx="3309569" cy="4710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6F313C56-2DDB-421D-B150-05B62D3074E4}"/>
              </a:ext>
            </a:extLst>
          </p:cNvPr>
          <p:cNvSpPr txBox="1"/>
          <p:nvPr/>
        </p:nvSpPr>
        <p:spPr>
          <a:xfrm rot="-5400000">
            <a:off x="10502106"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1" name="TextBox 10">
            <a:extLst>
              <a:ext uri="{FF2B5EF4-FFF2-40B4-BE49-F238E27FC236}">
                <a16:creationId xmlns:a16="http://schemas.microsoft.com/office/drawing/2014/main" id="{63316822-9D5D-456F-A4BA-6C223485FDE9}"/>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384326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2. Start with</a:t>
            </a:r>
            <a:br>
              <a:rPr lang="en-US" sz="2800" dirty="0"/>
            </a:br>
            <a:r>
              <a:rPr lang="en-US" sz="2800" dirty="0"/>
              <a:t>    What You Know</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2030072"/>
            <a:ext cx="2811796" cy="3674443"/>
          </a:xfrm>
        </p:spPr>
        <p:txBody>
          <a:bodyPr>
            <a:normAutofit fontScale="85000" lnSpcReduction="20000"/>
          </a:bodyPr>
          <a:lstStyle/>
          <a:p>
            <a:r>
              <a:rPr lang="en-US" sz="1600" dirty="0"/>
              <a:t>Download a Pedigree Chart from our Virtual Booth or Website.</a:t>
            </a:r>
          </a:p>
          <a:p>
            <a:r>
              <a:rPr lang="en-US" sz="1600" dirty="0"/>
              <a:t>Start with Yourself, your Descendants, Parents, Siblings and begin to fill in Names, Dates, Places and Information you know.</a:t>
            </a:r>
          </a:p>
          <a:p>
            <a:r>
              <a:rPr lang="en-US" sz="1600" dirty="0"/>
              <a:t>Watch the Acorn Video at our Virtual Booth, a great summary of the process (thanks to our Fellowship co-founder, Lawrence “Tris” Tristram who created the Acorn Video).</a:t>
            </a:r>
          </a:p>
          <a:p>
            <a:r>
              <a:rPr lang="en-US" sz="1600" dirty="0"/>
              <a:t>Record the stories you have heard about your family, and where you heard them.</a:t>
            </a:r>
          </a:p>
          <a:p>
            <a:endParaRPr lang="en-US" sz="1600" dirty="0"/>
          </a:p>
          <a:p>
            <a:pPr marL="0" indent="0">
              <a:buNone/>
            </a:pPr>
            <a:endParaRPr lang="en-US" sz="1600" dirty="0"/>
          </a:p>
          <a:p>
            <a:endParaRPr lang="en-US" sz="1600" dirty="0"/>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FC89C24B-A064-4C49-A83E-247813C93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7711" y="1844040"/>
            <a:ext cx="3169920" cy="3169920"/>
          </a:xfrm>
          <a:prstGeom prst="rect">
            <a:avLst/>
          </a:prstGeom>
        </p:spPr>
      </p:pic>
      <p:sp>
        <p:nvSpPr>
          <p:cNvPr id="10" name="TextBox 9">
            <a:extLst>
              <a:ext uri="{FF2B5EF4-FFF2-40B4-BE49-F238E27FC236}">
                <a16:creationId xmlns:a16="http://schemas.microsoft.com/office/drawing/2014/main" id="{A66202B7-6F75-4698-8A80-44D1324E6B4E}"/>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1" name="TextBox 10">
            <a:extLst>
              <a:ext uri="{FF2B5EF4-FFF2-40B4-BE49-F238E27FC236}">
                <a16:creationId xmlns:a16="http://schemas.microsoft.com/office/drawing/2014/main" id="{906AC85D-7DE0-44AD-B26C-C8C9C2DAAF18}"/>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1576533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474224" cy="1508469"/>
          </a:xfrm>
        </p:spPr>
        <p:txBody>
          <a:bodyPr anchor="ctr">
            <a:normAutofit/>
          </a:bodyPr>
          <a:lstStyle/>
          <a:p>
            <a:r>
              <a:rPr lang="en-US" sz="2800" dirty="0"/>
              <a:t>3. Gather the</a:t>
            </a:r>
            <a:br>
              <a:rPr lang="en-US" sz="2800" dirty="0"/>
            </a:br>
            <a:r>
              <a:rPr lang="en-US" sz="2800" dirty="0"/>
              <a:t>    Sources You have</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2030071"/>
            <a:ext cx="2811796" cy="3984835"/>
          </a:xfrm>
        </p:spPr>
        <p:txBody>
          <a:bodyPr>
            <a:normAutofit fontScale="70000" lnSpcReduction="20000"/>
          </a:bodyPr>
          <a:lstStyle/>
          <a:p>
            <a:r>
              <a:rPr lang="en-US" sz="1600" dirty="0"/>
              <a:t>Birth, Death and Marriage Certificates</a:t>
            </a:r>
          </a:p>
          <a:p>
            <a:r>
              <a:rPr lang="en-US" sz="1600" dirty="0"/>
              <a:t>Obituaries</a:t>
            </a:r>
          </a:p>
          <a:p>
            <a:r>
              <a:rPr lang="en-US" sz="1600" dirty="0"/>
              <a:t>Funeral Programs</a:t>
            </a:r>
          </a:p>
          <a:p>
            <a:r>
              <a:rPr lang="en-US" sz="1600" dirty="0"/>
              <a:t>Family Bibles or other books where family information is written down, other religious documents</a:t>
            </a:r>
          </a:p>
          <a:p>
            <a:r>
              <a:rPr lang="en-US" sz="1600" dirty="0"/>
              <a:t>Military Records</a:t>
            </a:r>
          </a:p>
          <a:p>
            <a:r>
              <a:rPr lang="en-US" sz="1600" dirty="0"/>
              <a:t>Deeds, wills, and other legal documents</a:t>
            </a:r>
          </a:p>
          <a:p>
            <a:r>
              <a:rPr lang="en-US" sz="1600" dirty="0"/>
              <a:t>News clippings, stories and other information </a:t>
            </a:r>
          </a:p>
          <a:p>
            <a:r>
              <a:rPr lang="en-US" sz="1600" dirty="0"/>
              <a:t>Family Photos</a:t>
            </a:r>
          </a:p>
          <a:p>
            <a:endParaRPr lang="en-US" sz="1600" dirty="0"/>
          </a:p>
          <a:p>
            <a:pPr marL="0" indent="0" algn="ctr">
              <a:buNone/>
            </a:pPr>
            <a:r>
              <a:rPr lang="en-US" sz="2200" dirty="0"/>
              <a:t>Examine everything carefully!</a:t>
            </a:r>
            <a:br>
              <a:rPr lang="en-US" sz="2200" dirty="0"/>
            </a:br>
            <a:r>
              <a:rPr lang="en-US" sz="2200" dirty="0"/>
              <a:t>Clues are hiding everywhere.</a:t>
            </a:r>
          </a:p>
          <a:p>
            <a:endParaRPr lang="en-US" sz="1600" dirty="0"/>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pic>
        <p:nvPicPr>
          <p:cNvPr id="6" name="Picture 5">
            <a:extLst>
              <a:ext uri="{FF2B5EF4-FFF2-40B4-BE49-F238E27FC236}">
                <a16:creationId xmlns:a16="http://schemas.microsoft.com/office/drawing/2014/main" id="{9D1B0DA7-E8FB-4A97-B49C-4A86C6AA5E5A}"/>
              </a:ext>
            </a:extLst>
          </p:cNvPr>
          <p:cNvPicPr>
            <a:picLocks noChangeAspect="1"/>
          </p:cNvPicPr>
          <p:nvPr/>
        </p:nvPicPr>
        <p:blipFill>
          <a:blip r:embed="rId4"/>
          <a:stretch>
            <a:fillRect/>
          </a:stretch>
        </p:blipFill>
        <p:spPr>
          <a:xfrm>
            <a:off x="6259630" y="1141261"/>
            <a:ext cx="1637617" cy="2431536"/>
          </a:xfrm>
          <a:prstGeom prst="rect">
            <a:avLst/>
          </a:prstGeom>
        </p:spPr>
      </p:pic>
      <p:pic>
        <p:nvPicPr>
          <p:cNvPr id="7" name="Picture 6">
            <a:extLst>
              <a:ext uri="{FF2B5EF4-FFF2-40B4-BE49-F238E27FC236}">
                <a16:creationId xmlns:a16="http://schemas.microsoft.com/office/drawing/2014/main" id="{C1BF256C-4E11-44A3-AE59-1B0EC0A86D9A}"/>
              </a:ext>
            </a:extLst>
          </p:cNvPr>
          <p:cNvPicPr>
            <a:picLocks noChangeAspect="1"/>
          </p:cNvPicPr>
          <p:nvPr/>
        </p:nvPicPr>
        <p:blipFill>
          <a:blip r:embed="rId5"/>
          <a:stretch>
            <a:fillRect/>
          </a:stretch>
        </p:blipFill>
        <p:spPr>
          <a:xfrm>
            <a:off x="7785934" y="2536247"/>
            <a:ext cx="1637617" cy="2431536"/>
          </a:xfrm>
          <a:prstGeom prst="rect">
            <a:avLst/>
          </a:prstGeom>
        </p:spPr>
      </p:pic>
      <p:pic>
        <p:nvPicPr>
          <p:cNvPr id="8" name="Picture 7">
            <a:extLst>
              <a:ext uri="{FF2B5EF4-FFF2-40B4-BE49-F238E27FC236}">
                <a16:creationId xmlns:a16="http://schemas.microsoft.com/office/drawing/2014/main" id="{319937DB-CCCE-4607-BFCB-DB91BDE93C74}"/>
              </a:ext>
            </a:extLst>
          </p:cNvPr>
          <p:cNvPicPr>
            <a:picLocks noChangeAspect="1"/>
          </p:cNvPicPr>
          <p:nvPr/>
        </p:nvPicPr>
        <p:blipFill>
          <a:blip r:embed="rId6"/>
          <a:stretch>
            <a:fillRect/>
          </a:stretch>
        </p:blipFill>
        <p:spPr>
          <a:xfrm>
            <a:off x="9209536" y="395322"/>
            <a:ext cx="1960090" cy="2496616"/>
          </a:xfrm>
          <a:prstGeom prst="rect">
            <a:avLst/>
          </a:prstGeom>
        </p:spPr>
      </p:pic>
      <p:pic>
        <p:nvPicPr>
          <p:cNvPr id="10" name="Picture 9" descr="Text, letter&#10;&#10;Description automatically generated">
            <a:extLst>
              <a:ext uri="{FF2B5EF4-FFF2-40B4-BE49-F238E27FC236}">
                <a16:creationId xmlns:a16="http://schemas.microsoft.com/office/drawing/2014/main" id="{17BF4E35-5E5E-4D55-9F39-4976EDEEE5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9514" y="3602635"/>
            <a:ext cx="2177073" cy="2431536"/>
          </a:xfrm>
          <a:prstGeom prst="rect">
            <a:avLst/>
          </a:prstGeom>
        </p:spPr>
      </p:pic>
      <p:pic>
        <p:nvPicPr>
          <p:cNvPr id="12" name="Picture 11" descr="Text&#10;&#10;Description automatically generated">
            <a:extLst>
              <a:ext uri="{FF2B5EF4-FFF2-40B4-BE49-F238E27FC236}">
                <a16:creationId xmlns:a16="http://schemas.microsoft.com/office/drawing/2014/main" id="{B571814C-2479-481B-8AC3-06E132B2F8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3381" y="2771707"/>
            <a:ext cx="1979779" cy="2496616"/>
          </a:xfrm>
          <a:prstGeom prst="rect">
            <a:avLst/>
          </a:prstGeom>
        </p:spPr>
      </p:pic>
      <p:pic>
        <p:nvPicPr>
          <p:cNvPr id="14" name="Picture 13" descr="A person and person posing for a picture&#10;&#10;Description automatically generated with low confidence">
            <a:extLst>
              <a:ext uri="{FF2B5EF4-FFF2-40B4-BE49-F238E27FC236}">
                <a16:creationId xmlns:a16="http://schemas.microsoft.com/office/drawing/2014/main" id="{C36B82FE-B893-4A30-B49F-58AF31287D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6514" y="317348"/>
            <a:ext cx="1491872" cy="2157500"/>
          </a:xfrm>
          <a:prstGeom prst="rect">
            <a:avLst/>
          </a:prstGeom>
        </p:spPr>
      </p:pic>
      <p:pic>
        <p:nvPicPr>
          <p:cNvPr id="18" name="Picture 17" descr="Text, whiteboard&#10;&#10;Description automatically generated">
            <a:extLst>
              <a:ext uri="{FF2B5EF4-FFF2-40B4-BE49-F238E27FC236}">
                <a16:creationId xmlns:a16="http://schemas.microsoft.com/office/drawing/2014/main" id="{832C0B0F-3E2E-473E-AE5A-DFE15483AF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5678" y="4086293"/>
            <a:ext cx="1675156" cy="2376385"/>
          </a:xfrm>
          <a:prstGeom prst="rect">
            <a:avLst/>
          </a:prstGeom>
        </p:spPr>
      </p:pic>
      <p:pic>
        <p:nvPicPr>
          <p:cNvPr id="21" name="Picture 20" descr="A picture containing text, person, outdoor, old&#10;&#10;Description automatically generated">
            <a:extLst>
              <a:ext uri="{FF2B5EF4-FFF2-40B4-BE49-F238E27FC236}">
                <a16:creationId xmlns:a16="http://schemas.microsoft.com/office/drawing/2014/main" id="{A37BC6F3-692C-4395-BA43-5980658517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8426" y="4967783"/>
            <a:ext cx="2158403" cy="1479982"/>
          </a:xfrm>
          <a:prstGeom prst="rect">
            <a:avLst/>
          </a:prstGeom>
        </p:spPr>
      </p:pic>
      <p:pic>
        <p:nvPicPr>
          <p:cNvPr id="23" name="Picture 22" descr="A close-up of a person&#10;&#10;Description automatically generated with low confidence">
            <a:extLst>
              <a:ext uri="{FF2B5EF4-FFF2-40B4-BE49-F238E27FC236}">
                <a16:creationId xmlns:a16="http://schemas.microsoft.com/office/drawing/2014/main" id="{6BA275BB-DD25-484C-880F-C953BE01E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5370" y="5395567"/>
            <a:ext cx="782579" cy="1141261"/>
          </a:xfrm>
          <a:prstGeom prst="rect">
            <a:avLst/>
          </a:prstGeom>
        </p:spPr>
      </p:pic>
      <p:pic>
        <p:nvPicPr>
          <p:cNvPr id="27" name="Picture 26" descr="A person with a beard&#10;&#10;Description automatically generated with medium confidence">
            <a:extLst>
              <a:ext uri="{FF2B5EF4-FFF2-40B4-BE49-F238E27FC236}">
                <a16:creationId xmlns:a16="http://schemas.microsoft.com/office/drawing/2014/main" id="{8B19BB97-15DC-4E02-B0CC-022B6FDE03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33328" y="762106"/>
            <a:ext cx="829243" cy="1368387"/>
          </a:xfrm>
          <a:prstGeom prst="rect">
            <a:avLst/>
          </a:prstGeom>
        </p:spPr>
      </p:pic>
      <p:pic>
        <p:nvPicPr>
          <p:cNvPr id="31" name="Picture 30" descr="Text&#10;&#10;Description automatically generated">
            <a:extLst>
              <a:ext uri="{FF2B5EF4-FFF2-40B4-BE49-F238E27FC236}">
                <a16:creationId xmlns:a16="http://schemas.microsoft.com/office/drawing/2014/main" id="{79ECE248-4D92-4E83-8504-3D0401A16F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8725" y="3429000"/>
            <a:ext cx="1038198" cy="1591084"/>
          </a:xfrm>
          <a:prstGeom prst="rect">
            <a:avLst/>
          </a:prstGeom>
        </p:spPr>
      </p:pic>
      <p:sp>
        <p:nvSpPr>
          <p:cNvPr id="22" name="TextBox 21">
            <a:extLst>
              <a:ext uri="{FF2B5EF4-FFF2-40B4-BE49-F238E27FC236}">
                <a16:creationId xmlns:a16="http://schemas.microsoft.com/office/drawing/2014/main" id="{29AC3C0C-6626-4D71-9F53-01C6D1923FE1}"/>
              </a:ext>
            </a:extLst>
          </p:cNvPr>
          <p:cNvSpPr txBox="1"/>
          <p:nvPr/>
        </p:nvSpPr>
        <p:spPr>
          <a:xfrm>
            <a:off x="9037738" y="6653990"/>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25" name="TextBox 24">
            <a:extLst>
              <a:ext uri="{FF2B5EF4-FFF2-40B4-BE49-F238E27FC236}">
                <a16:creationId xmlns:a16="http://schemas.microsoft.com/office/drawing/2014/main" id="{3DC102E7-7E8E-4C8A-A250-A44EBA9E43FF}"/>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887004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4. Talk to</a:t>
            </a:r>
            <a:br>
              <a:rPr lang="en-US" sz="2800" dirty="0"/>
            </a:br>
            <a:r>
              <a:rPr lang="en-US" sz="2800" dirty="0"/>
              <a:t>    Your Relatives</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3" y="2030071"/>
            <a:ext cx="3040163" cy="4055445"/>
          </a:xfrm>
        </p:spPr>
        <p:txBody>
          <a:bodyPr>
            <a:normAutofit fontScale="70000" lnSpcReduction="20000"/>
          </a:bodyPr>
          <a:lstStyle/>
          <a:p>
            <a:r>
              <a:rPr lang="en-US" sz="1600" dirty="0"/>
              <a:t>Consider starting with your oldest relatives first.</a:t>
            </a:r>
          </a:p>
          <a:p>
            <a:r>
              <a:rPr lang="en-US" sz="1600" dirty="0"/>
              <a:t>Ask them what they remember about the family, building on what you already have.</a:t>
            </a:r>
          </a:p>
          <a:p>
            <a:r>
              <a:rPr lang="en-US" sz="1600" dirty="0"/>
              <a:t>Get their stories and recollections if possible.</a:t>
            </a:r>
          </a:p>
          <a:p>
            <a:r>
              <a:rPr lang="en-US" sz="1600" dirty="0"/>
              <a:t>Zoom can be a great option if your relative is familiar with it.</a:t>
            </a:r>
          </a:p>
          <a:p>
            <a:r>
              <a:rPr lang="en-US" sz="1600" dirty="0"/>
              <a:t>Record the conversation if you can, with consent of course.</a:t>
            </a:r>
          </a:p>
          <a:p>
            <a:r>
              <a:rPr lang="en-US" sz="1600" dirty="0"/>
              <a:t>Ask if they have documents or pictures.</a:t>
            </a:r>
          </a:p>
          <a:p>
            <a:r>
              <a:rPr lang="en-US" sz="1600" dirty="0"/>
              <a:t>Make copies or take photos with your phone (make sure they are clear and readable before you leave).</a:t>
            </a:r>
          </a:p>
          <a:p>
            <a:pPr marL="0" indent="0" algn="ctr">
              <a:buNone/>
            </a:pPr>
            <a:endParaRPr lang="en-US" dirty="0"/>
          </a:p>
          <a:p>
            <a:pPr marL="0" indent="0" algn="ctr">
              <a:buNone/>
            </a:pPr>
            <a:r>
              <a:rPr lang="en-US" sz="2300" dirty="0"/>
              <a:t>The more relatives you talk to,</a:t>
            </a:r>
            <a:br>
              <a:rPr lang="en-US" sz="2300" dirty="0"/>
            </a:br>
            <a:r>
              <a:rPr lang="en-US" sz="2300" dirty="0"/>
              <a:t>the better.</a:t>
            </a:r>
          </a:p>
          <a:p>
            <a:endParaRPr lang="en-US" sz="1600" dirty="0"/>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pic>
        <p:nvPicPr>
          <p:cNvPr id="6" name="Picture 5" descr="A picture containing text, person, person, outdoor&#10;&#10;Description automatically generated">
            <a:extLst>
              <a:ext uri="{FF2B5EF4-FFF2-40B4-BE49-F238E27FC236}">
                <a16:creationId xmlns:a16="http://schemas.microsoft.com/office/drawing/2014/main" id="{15E11EEF-AFA3-43DC-98AF-1969C31B5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343" y="772476"/>
            <a:ext cx="3944320" cy="5313041"/>
          </a:xfrm>
          <a:prstGeom prst="rect">
            <a:avLst/>
          </a:prstGeom>
        </p:spPr>
      </p:pic>
      <p:sp>
        <p:nvSpPr>
          <p:cNvPr id="10" name="TextBox 9">
            <a:extLst>
              <a:ext uri="{FF2B5EF4-FFF2-40B4-BE49-F238E27FC236}">
                <a16:creationId xmlns:a16="http://schemas.microsoft.com/office/drawing/2014/main" id="{9C16AFDA-0A51-448C-89E7-89177A85B26A}"/>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1" name="TextBox 10">
            <a:extLst>
              <a:ext uri="{FF2B5EF4-FFF2-40B4-BE49-F238E27FC236}">
                <a16:creationId xmlns:a16="http://schemas.microsoft.com/office/drawing/2014/main" id="{CBF0ACF0-A0D7-4D55-9CD0-6433E7518D6F}"/>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spTree>
    <p:extLst>
      <p:ext uri="{BB962C8B-B14F-4D97-AF65-F5344CB8AC3E}">
        <p14:creationId xmlns:p14="http://schemas.microsoft.com/office/powerpoint/2010/main" val="119979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666220"/>
            <a:ext cx="3309568" cy="1508469"/>
          </a:xfrm>
        </p:spPr>
        <p:txBody>
          <a:bodyPr anchor="ctr">
            <a:normAutofit/>
          </a:bodyPr>
          <a:lstStyle/>
          <a:p>
            <a:r>
              <a:rPr lang="en-US" sz="2800" dirty="0"/>
              <a:t>5. Time to Plant</a:t>
            </a:r>
            <a:br>
              <a:rPr lang="en-US" sz="2800" dirty="0"/>
            </a:br>
            <a:r>
              <a:rPr lang="en-US" sz="2800" dirty="0"/>
              <a:t>    Your Tree</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2030071"/>
            <a:ext cx="2811796" cy="3506130"/>
          </a:xfrm>
        </p:spPr>
        <p:txBody>
          <a:bodyPr>
            <a:normAutofit fontScale="92500" lnSpcReduction="10000"/>
          </a:bodyPr>
          <a:lstStyle/>
          <a:p>
            <a:pPr marL="0" indent="0">
              <a:buNone/>
            </a:pPr>
            <a:r>
              <a:rPr lang="en-US" sz="1600" dirty="0"/>
              <a:t>Considerations</a:t>
            </a:r>
          </a:p>
          <a:p>
            <a:r>
              <a:rPr lang="en-US" sz="1600" dirty="0"/>
              <a:t>Website or Desktop</a:t>
            </a:r>
          </a:p>
          <a:p>
            <a:r>
              <a:rPr lang="en-US" sz="1600" dirty="0"/>
              <a:t>Price (approximate full annual prices shown)</a:t>
            </a:r>
          </a:p>
          <a:p>
            <a:r>
              <a:rPr lang="en-US" sz="1600" dirty="0"/>
              <a:t>Length of Subscription</a:t>
            </a:r>
          </a:p>
          <a:p>
            <a:r>
              <a:rPr lang="en-US" sz="1600" dirty="0"/>
              <a:t>Research Integration (Hinting)</a:t>
            </a:r>
          </a:p>
          <a:p>
            <a:r>
              <a:rPr lang="en-US" sz="1600" dirty="0"/>
              <a:t>DNA Integration</a:t>
            </a:r>
          </a:p>
          <a:p>
            <a:endParaRPr lang="en-US" sz="1600" dirty="0"/>
          </a:p>
          <a:p>
            <a:pPr marL="0" indent="0">
              <a:buNone/>
            </a:pPr>
            <a:r>
              <a:rPr lang="en-US" sz="1600" dirty="0"/>
              <a:t>All These Platforms Have Pros and Cons – Find What Works for You.</a:t>
            </a:r>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pic>
        <p:nvPicPr>
          <p:cNvPr id="4" name="Picture 3">
            <a:hlinkClick r:id="rId4"/>
            <a:extLst>
              <a:ext uri="{FF2B5EF4-FFF2-40B4-BE49-F238E27FC236}">
                <a16:creationId xmlns:a16="http://schemas.microsoft.com/office/drawing/2014/main" id="{7FC4A507-6D56-40AC-A195-3AD5A63D2E4A}"/>
              </a:ext>
            </a:extLst>
          </p:cNvPr>
          <p:cNvPicPr>
            <a:picLocks noChangeAspect="1"/>
          </p:cNvPicPr>
          <p:nvPr/>
        </p:nvPicPr>
        <p:blipFill>
          <a:blip r:embed="rId5"/>
          <a:stretch>
            <a:fillRect/>
          </a:stretch>
        </p:blipFill>
        <p:spPr>
          <a:xfrm>
            <a:off x="6716839" y="942215"/>
            <a:ext cx="1319152" cy="1319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hlinkClick r:id="rId6"/>
            <a:extLst>
              <a:ext uri="{FF2B5EF4-FFF2-40B4-BE49-F238E27FC236}">
                <a16:creationId xmlns:a16="http://schemas.microsoft.com/office/drawing/2014/main" id="{9F22A828-8C83-4034-AE3E-111D289ECCD1}"/>
              </a:ext>
            </a:extLst>
          </p:cNvPr>
          <p:cNvPicPr>
            <a:picLocks noChangeAspect="1"/>
          </p:cNvPicPr>
          <p:nvPr/>
        </p:nvPicPr>
        <p:blipFill>
          <a:blip r:embed="rId7"/>
          <a:stretch>
            <a:fillRect/>
          </a:stretch>
        </p:blipFill>
        <p:spPr>
          <a:xfrm>
            <a:off x="8351653" y="942215"/>
            <a:ext cx="1319152" cy="1319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hlinkClick r:id="rId8"/>
            <a:extLst>
              <a:ext uri="{FF2B5EF4-FFF2-40B4-BE49-F238E27FC236}">
                <a16:creationId xmlns:a16="http://schemas.microsoft.com/office/drawing/2014/main" id="{AE700827-00D6-49CE-BF26-F5F219EB6856}"/>
              </a:ext>
            </a:extLst>
          </p:cNvPr>
          <p:cNvPicPr>
            <a:picLocks noChangeAspect="1"/>
          </p:cNvPicPr>
          <p:nvPr/>
        </p:nvPicPr>
        <p:blipFill>
          <a:blip r:embed="rId9"/>
          <a:stretch>
            <a:fillRect/>
          </a:stretch>
        </p:blipFill>
        <p:spPr>
          <a:xfrm>
            <a:off x="8335777" y="2649440"/>
            <a:ext cx="1319152" cy="1319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hlinkClick r:id="rId10"/>
            <a:extLst>
              <a:ext uri="{FF2B5EF4-FFF2-40B4-BE49-F238E27FC236}">
                <a16:creationId xmlns:a16="http://schemas.microsoft.com/office/drawing/2014/main" id="{CE1C7E9C-D577-479F-BEE0-BAB37B280175}"/>
              </a:ext>
            </a:extLst>
          </p:cNvPr>
          <p:cNvPicPr>
            <a:picLocks noChangeAspect="1"/>
          </p:cNvPicPr>
          <p:nvPr/>
        </p:nvPicPr>
        <p:blipFill>
          <a:blip r:embed="rId11"/>
          <a:stretch>
            <a:fillRect/>
          </a:stretch>
        </p:blipFill>
        <p:spPr>
          <a:xfrm>
            <a:off x="6694884" y="2620219"/>
            <a:ext cx="1319153" cy="1319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hlinkClick r:id="rId12"/>
            <a:extLst>
              <a:ext uri="{FF2B5EF4-FFF2-40B4-BE49-F238E27FC236}">
                <a16:creationId xmlns:a16="http://schemas.microsoft.com/office/drawing/2014/main" id="{C54F7E91-4A21-499D-ADBD-DB31CF12ED09}"/>
              </a:ext>
            </a:extLst>
          </p:cNvPr>
          <p:cNvPicPr>
            <a:picLocks noChangeAspect="1"/>
          </p:cNvPicPr>
          <p:nvPr/>
        </p:nvPicPr>
        <p:blipFill>
          <a:blip r:embed="rId13"/>
          <a:stretch>
            <a:fillRect/>
          </a:stretch>
        </p:blipFill>
        <p:spPr>
          <a:xfrm>
            <a:off x="9109128" y="5030856"/>
            <a:ext cx="1319152" cy="1319152"/>
          </a:xfrm>
          <a:prstGeom prst="rect">
            <a:avLst/>
          </a:prstGeom>
        </p:spPr>
      </p:pic>
      <p:pic>
        <p:nvPicPr>
          <p:cNvPr id="13" name="Picture 12">
            <a:hlinkClick r:id="rId14"/>
            <a:extLst>
              <a:ext uri="{FF2B5EF4-FFF2-40B4-BE49-F238E27FC236}">
                <a16:creationId xmlns:a16="http://schemas.microsoft.com/office/drawing/2014/main" id="{6892CAED-A46D-44E9-A2C4-501CCC12DD03}"/>
              </a:ext>
            </a:extLst>
          </p:cNvPr>
          <p:cNvPicPr>
            <a:picLocks noChangeAspect="1"/>
          </p:cNvPicPr>
          <p:nvPr/>
        </p:nvPicPr>
        <p:blipFill>
          <a:blip r:embed="rId15"/>
          <a:stretch>
            <a:fillRect/>
          </a:stretch>
        </p:blipFill>
        <p:spPr>
          <a:xfrm>
            <a:off x="5913696" y="5058344"/>
            <a:ext cx="1397598" cy="1290524"/>
          </a:xfrm>
          <a:prstGeom prst="rect">
            <a:avLst/>
          </a:prstGeom>
        </p:spPr>
      </p:pic>
      <p:sp>
        <p:nvSpPr>
          <p:cNvPr id="15" name="TextBox 14">
            <a:extLst>
              <a:ext uri="{FF2B5EF4-FFF2-40B4-BE49-F238E27FC236}">
                <a16:creationId xmlns:a16="http://schemas.microsoft.com/office/drawing/2014/main" id="{9B678333-942E-428F-97A7-7AE32010CDD7}"/>
              </a:ext>
            </a:extLst>
          </p:cNvPr>
          <p:cNvSpPr txBox="1"/>
          <p:nvPr/>
        </p:nvSpPr>
        <p:spPr>
          <a:xfrm>
            <a:off x="6716839" y="459740"/>
            <a:ext cx="2938090" cy="369332"/>
          </a:xfrm>
          <a:prstGeom prst="rect">
            <a:avLst/>
          </a:prstGeom>
          <a:noFill/>
        </p:spPr>
        <p:txBody>
          <a:bodyPr wrap="square" rtlCol="0">
            <a:spAutoFit/>
          </a:bodyPr>
          <a:lstStyle/>
          <a:p>
            <a:pPr algn="ctr"/>
            <a:r>
              <a:rPr lang="en-US" dirty="0"/>
              <a:t>Websites</a:t>
            </a:r>
          </a:p>
        </p:txBody>
      </p:sp>
      <p:sp>
        <p:nvSpPr>
          <p:cNvPr id="23" name="TextBox 22">
            <a:extLst>
              <a:ext uri="{FF2B5EF4-FFF2-40B4-BE49-F238E27FC236}">
                <a16:creationId xmlns:a16="http://schemas.microsoft.com/office/drawing/2014/main" id="{E26039A8-CF29-491D-AB24-F7DB96C43F7F}"/>
              </a:ext>
            </a:extLst>
          </p:cNvPr>
          <p:cNvSpPr txBox="1"/>
          <p:nvPr/>
        </p:nvSpPr>
        <p:spPr>
          <a:xfrm>
            <a:off x="6735312" y="4448494"/>
            <a:ext cx="2938090" cy="369332"/>
          </a:xfrm>
          <a:prstGeom prst="rect">
            <a:avLst/>
          </a:prstGeom>
          <a:noFill/>
        </p:spPr>
        <p:txBody>
          <a:bodyPr wrap="square" rtlCol="0">
            <a:spAutoFit/>
          </a:bodyPr>
          <a:lstStyle/>
          <a:p>
            <a:pPr algn="ctr"/>
            <a:r>
              <a:rPr lang="en-US" dirty="0"/>
              <a:t>Desktop Software</a:t>
            </a:r>
          </a:p>
        </p:txBody>
      </p:sp>
      <p:sp>
        <p:nvSpPr>
          <p:cNvPr id="25" name="TextBox 24">
            <a:extLst>
              <a:ext uri="{FF2B5EF4-FFF2-40B4-BE49-F238E27FC236}">
                <a16:creationId xmlns:a16="http://schemas.microsoft.com/office/drawing/2014/main" id="{CE4F3648-3570-4BDC-A7CE-F4F45FB74994}"/>
              </a:ext>
            </a:extLst>
          </p:cNvPr>
          <p:cNvSpPr txBox="1"/>
          <p:nvPr/>
        </p:nvSpPr>
        <p:spPr>
          <a:xfrm>
            <a:off x="6900075" y="2241769"/>
            <a:ext cx="950383" cy="276999"/>
          </a:xfrm>
          <a:prstGeom prst="rect">
            <a:avLst/>
          </a:prstGeom>
          <a:noFill/>
        </p:spPr>
        <p:txBody>
          <a:bodyPr wrap="square" rtlCol="0">
            <a:spAutoFit/>
          </a:bodyPr>
          <a:lstStyle/>
          <a:p>
            <a:pPr algn="ctr"/>
            <a:r>
              <a:rPr lang="en-US" sz="1200" dirty="0"/>
              <a:t>$299/yr</a:t>
            </a:r>
          </a:p>
        </p:txBody>
      </p:sp>
      <p:sp>
        <p:nvSpPr>
          <p:cNvPr id="27" name="TextBox 26">
            <a:extLst>
              <a:ext uri="{FF2B5EF4-FFF2-40B4-BE49-F238E27FC236}">
                <a16:creationId xmlns:a16="http://schemas.microsoft.com/office/drawing/2014/main" id="{971E3B3A-228C-45C4-AF85-3DA409E77E70}"/>
              </a:ext>
            </a:extLst>
          </p:cNvPr>
          <p:cNvSpPr txBox="1"/>
          <p:nvPr/>
        </p:nvSpPr>
        <p:spPr>
          <a:xfrm>
            <a:off x="8536038" y="2246155"/>
            <a:ext cx="950383" cy="276999"/>
          </a:xfrm>
          <a:prstGeom prst="rect">
            <a:avLst/>
          </a:prstGeom>
          <a:noFill/>
        </p:spPr>
        <p:txBody>
          <a:bodyPr wrap="square" rtlCol="0">
            <a:spAutoFit/>
          </a:bodyPr>
          <a:lstStyle/>
          <a:p>
            <a:pPr algn="ctr"/>
            <a:r>
              <a:rPr lang="en-US" sz="1200" dirty="0"/>
              <a:t>$299/yr</a:t>
            </a:r>
          </a:p>
        </p:txBody>
      </p:sp>
      <p:sp>
        <p:nvSpPr>
          <p:cNvPr id="29" name="TextBox 28">
            <a:extLst>
              <a:ext uri="{FF2B5EF4-FFF2-40B4-BE49-F238E27FC236}">
                <a16:creationId xmlns:a16="http://schemas.microsoft.com/office/drawing/2014/main" id="{19A6A420-949B-4A5F-84D7-8CD2E43BCEE2}"/>
              </a:ext>
            </a:extLst>
          </p:cNvPr>
          <p:cNvSpPr txBox="1"/>
          <p:nvPr/>
        </p:nvSpPr>
        <p:spPr>
          <a:xfrm>
            <a:off x="8520162" y="3962620"/>
            <a:ext cx="950383" cy="276999"/>
          </a:xfrm>
          <a:prstGeom prst="rect">
            <a:avLst/>
          </a:prstGeom>
          <a:noFill/>
        </p:spPr>
        <p:txBody>
          <a:bodyPr wrap="square" rtlCol="0">
            <a:spAutoFit/>
          </a:bodyPr>
          <a:lstStyle/>
          <a:p>
            <a:pPr algn="ctr"/>
            <a:r>
              <a:rPr lang="en-US" sz="1200" dirty="0"/>
              <a:t>$179/yr</a:t>
            </a:r>
          </a:p>
        </p:txBody>
      </p:sp>
      <p:sp>
        <p:nvSpPr>
          <p:cNvPr id="31" name="TextBox 30">
            <a:extLst>
              <a:ext uri="{FF2B5EF4-FFF2-40B4-BE49-F238E27FC236}">
                <a16:creationId xmlns:a16="http://schemas.microsoft.com/office/drawing/2014/main" id="{F0FBE7FA-7080-4C04-98DA-23966050DB01}"/>
              </a:ext>
            </a:extLst>
          </p:cNvPr>
          <p:cNvSpPr txBox="1"/>
          <p:nvPr/>
        </p:nvSpPr>
        <p:spPr>
          <a:xfrm>
            <a:off x="6879268" y="3929728"/>
            <a:ext cx="950383" cy="276999"/>
          </a:xfrm>
          <a:prstGeom prst="rect">
            <a:avLst/>
          </a:prstGeom>
          <a:noFill/>
        </p:spPr>
        <p:txBody>
          <a:bodyPr wrap="square" rtlCol="0">
            <a:spAutoFit/>
          </a:bodyPr>
          <a:lstStyle/>
          <a:p>
            <a:pPr algn="ctr"/>
            <a:r>
              <a:rPr lang="en-US" sz="1200" dirty="0"/>
              <a:t>Free</a:t>
            </a:r>
          </a:p>
        </p:txBody>
      </p:sp>
      <p:sp>
        <p:nvSpPr>
          <p:cNvPr id="32" name="TextBox 31">
            <a:extLst>
              <a:ext uri="{FF2B5EF4-FFF2-40B4-BE49-F238E27FC236}">
                <a16:creationId xmlns:a16="http://schemas.microsoft.com/office/drawing/2014/main" id="{7172FDA4-1FC1-47D5-9CF8-AB544B77AE46}"/>
              </a:ext>
            </a:extLst>
          </p:cNvPr>
          <p:cNvSpPr txBox="1"/>
          <p:nvPr/>
        </p:nvSpPr>
        <p:spPr>
          <a:xfrm>
            <a:off x="6137304" y="6351805"/>
            <a:ext cx="950383" cy="276999"/>
          </a:xfrm>
          <a:prstGeom prst="rect">
            <a:avLst/>
          </a:prstGeom>
          <a:noFill/>
        </p:spPr>
        <p:txBody>
          <a:bodyPr wrap="square" rtlCol="0">
            <a:spAutoFit/>
          </a:bodyPr>
          <a:lstStyle/>
          <a:p>
            <a:pPr algn="ctr"/>
            <a:r>
              <a:rPr lang="en-US" sz="1200" dirty="0"/>
              <a:t>$80</a:t>
            </a:r>
          </a:p>
        </p:txBody>
      </p:sp>
      <p:sp>
        <p:nvSpPr>
          <p:cNvPr id="33" name="TextBox 32">
            <a:extLst>
              <a:ext uri="{FF2B5EF4-FFF2-40B4-BE49-F238E27FC236}">
                <a16:creationId xmlns:a16="http://schemas.microsoft.com/office/drawing/2014/main" id="{6C13E5B3-1477-4A97-B0DD-A0E664DA6DD1}"/>
              </a:ext>
            </a:extLst>
          </p:cNvPr>
          <p:cNvSpPr txBox="1"/>
          <p:nvPr/>
        </p:nvSpPr>
        <p:spPr>
          <a:xfrm>
            <a:off x="7734787" y="6340386"/>
            <a:ext cx="950383" cy="276999"/>
          </a:xfrm>
          <a:prstGeom prst="rect">
            <a:avLst/>
          </a:prstGeom>
          <a:noFill/>
        </p:spPr>
        <p:txBody>
          <a:bodyPr wrap="square" rtlCol="0">
            <a:spAutoFit/>
          </a:bodyPr>
          <a:lstStyle/>
          <a:p>
            <a:pPr algn="ctr"/>
            <a:r>
              <a:rPr lang="en-US" sz="1200" dirty="0"/>
              <a:t>$40</a:t>
            </a:r>
          </a:p>
        </p:txBody>
      </p:sp>
      <p:sp>
        <p:nvSpPr>
          <p:cNvPr id="34" name="TextBox 33">
            <a:extLst>
              <a:ext uri="{FF2B5EF4-FFF2-40B4-BE49-F238E27FC236}">
                <a16:creationId xmlns:a16="http://schemas.microsoft.com/office/drawing/2014/main" id="{FEA1471D-A8AC-4A60-9C47-95214FD6A959}"/>
              </a:ext>
            </a:extLst>
          </p:cNvPr>
          <p:cNvSpPr txBox="1"/>
          <p:nvPr/>
        </p:nvSpPr>
        <p:spPr>
          <a:xfrm>
            <a:off x="9293513" y="6348276"/>
            <a:ext cx="950383" cy="276999"/>
          </a:xfrm>
          <a:prstGeom prst="rect">
            <a:avLst/>
          </a:prstGeom>
          <a:noFill/>
        </p:spPr>
        <p:txBody>
          <a:bodyPr wrap="square" rtlCol="0">
            <a:spAutoFit/>
          </a:bodyPr>
          <a:lstStyle/>
          <a:p>
            <a:pPr algn="ctr"/>
            <a:r>
              <a:rPr lang="en-US" sz="1200" dirty="0"/>
              <a:t>$35</a:t>
            </a:r>
          </a:p>
        </p:txBody>
      </p:sp>
      <p:sp>
        <p:nvSpPr>
          <p:cNvPr id="35" name="TextBox 34">
            <a:extLst>
              <a:ext uri="{FF2B5EF4-FFF2-40B4-BE49-F238E27FC236}">
                <a16:creationId xmlns:a16="http://schemas.microsoft.com/office/drawing/2014/main" id="{2A15D683-70F0-4E8A-8FF9-98AC013160C7}"/>
              </a:ext>
            </a:extLst>
          </p:cNvPr>
          <p:cNvSpPr txBox="1"/>
          <p:nvPr/>
        </p:nvSpPr>
        <p:spPr>
          <a:xfrm rot="-5400000">
            <a:off x="10507147" y="5173147"/>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36" name="TextBox 35">
            <a:extLst>
              <a:ext uri="{FF2B5EF4-FFF2-40B4-BE49-F238E27FC236}">
                <a16:creationId xmlns:a16="http://schemas.microsoft.com/office/drawing/2014/main" id="{3FCDF7BD-C006-5E5D-984A-BBEBA49C8BBD}"/>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pic>
        <p:nvPicPr>
          <p:cNvPr id="6" name="Picture 5">
            <a:extLst>
              <a:ext uri="{FF2B5EF4-FFF2-40B4-BE49-F238E27FC236}">
                <a16:creationId xmlns:a16="http://schemas.microsoft.com/office/drawing/2014/main" id="{744CBA68-1ACB-FA99-AEA7-727E95B46538}"/>
              </a:ext>
            </a:extLst>
          </p:cNvPr>
          <p:cNvPicPr>
            <a:picLocks noChangeAspect="1"/>
          </p:cNvPicPr>
          <p:nvPr/>
        </p:nvPicPr>
        <p:blipFill>
          <a:blip r:embed="rId16"/>
          <a:stretch>
            <a:fillRect/>
          </a:stretch>
        </p:blipFill>
        <p:spPr>
          <a:xfrm>
            <a:off x="7713344" y="5005246"/>
            <a:ext cx="993734" cy="1335140"/>
          </a:xfrm>
          <a:prstGeom prst="rect">
            <a:avLst/>
          </a:prstGeom>
        </p:spPr>
      </p:pic>
    </p:spTree>
    <p:extLst>
      <p:ext uri="{BB962C8B-B14F-4D97-AF65-F5344CB8AC3E}">
        <p14:creationId xmlns:p14="http://schemas.microsoft.com/office/powerpoint/2010/main" val="1695460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D1DA-D7FC-4D4D-AB53-EC5655C068C1}"/>
              </a:ext>
            </a:extLst>
          </p:cNvPr>
          <p:cNvSpPr>
            <a:spLocks noGrp="1"/>
          </p:cNvSpPr>
          <p:nvPr>
            <p:ph type="title"/>
          </p:nvPr>
        </p:nvSpPr>
        <p:spPr>
          <a:xfrm>
            <a:off x="1875156" y="205042"/>
            <a:ext cx="3309568" cy="1847754"/>
          </a:xfrm>
        </p:spPr>
        <p:txBody>
          <a:bodyPr anchor="ctr">
            <a:normAutofit/>
          </a:bodyPr>
          <a:lstStyle/>
          <a:p>
            <a:r>
              <a:rPr lang="en-US" sz="2800" dirty="0"/>
              <a:t>6. Start Your</a:t>
            </a:r>
            <a:br>
              <a:rPr lang="en-US" sz="2800" dirty="0"/>
            </a:br>
            <a:r>
              <a:rPr lang="en-US" sz="2800" dirty="0"/>
              <a:t>    Research</a:t>
            </a:r>
          </a:p>
        </p:txBody>
      </p:sp>
      <p:sp>
        <p:nvSpPr>
          <p:cNvPr id="3" name="Content Placeholder 2">
            <a:extLst>
              <a:ext uri="{FF2B5EF4-FFF2-40B4-BE49-F238E27FC236}">
                <a16:creationId xmlns:a16="http://schemas.microsoft.com/office/drawing/2014/main" id="{4BF08D9E-25C0-44A6-8CBB-6B687CD1DE42}"/>
              </a:ext>
            </a:extLst>
          </p:cNvPr>
          <p:cNvSpPr>
            <a:spLocks noGrp="1"/>
          </p:cNvSpPr>
          <p:nvPr>
            <p:ph idx="1"/>
          </p:nvPr>
        </p:nvSpPr>
        <p:spPr>
          <a:xfrm>
            <a:off x="2015604" y="1568894"/>
            <a:ext cx="2811796" cy="4294730"/>
          </a:xfrm>
        </p:spPr>
        <p:txBody>
          <a:bodyPr>
            <a:normAutofit fontScale="70000" lnSpcReduction="20000"/>
          </a:bodyPr>
          <a:lstStyle/>
          <a:p>
            <a:r>
              <a:rPr lang="en-US" sz="1600" dirty="0"/>
              <a:t>US Federal Census Records:</a:t>
            </a:r>
          </a:p>
          <a:p>
            <a:pPr lvl="1"/>
            <a:r>
              <a:rPr lang="en-US" sz="1400" dirty="0"/>
              <a:t>Every 10 years</a:t>
            </a:r>
          </a:p>
          <a:p>
            <a:pPr lvl="1"/>
            <a:r>
              <a:rPr lang="en-US" sz="1400" dirty="0"/>
              <a:t>1790-1950 (1890 lost)</a:t>
            </a:r>
          </a:p>
          <a:p>
            <a:pPr lvl="1"/>
            <a:r>
              <a:rPr lang="en-US" sz="1400" dirty="0"/>
              <a:t>All household members named from 1850 onwards</a:t>
            </a:r>
          </a:p>
          <a:p>
            <a:pPr lvl="1"/>
            <a:r>
              <a:rPr lang="en-US" sz="1400" dirty="0"/>
              <a:t>Each census year provides somewhat different information</a:t>
            </a:r>
          </a:p>
          <a:p>
            <a:pPr lvl="1"/>
            <a:r>
              <a:rPr lang="en-US" sz="1400" dirty="0"/>
              <a:t>Available at all major sites</a:t>
            </a:r>
          </a:p>
          <a:p>
            <a:pPr lvl="1"/>
            <a:r>
              <a:rPr lang="en-US" sz="1400" dirty="0"/>
              <a:t>1950 Census was released</a:t>
            </a:r>
            <a:br>
              <a:rPr lang="en-US" sz="1400" dirty="0"/>
            </a:br>
            <a:r>
              <a:rPr lang="en-US" sz="1400" dirty="0"/>
              <a:t>01 Apr 2022</a:t>
            </a:r>
          </a:p>
          <a:p>
            <a:r>
              <a:rPr lang="en-US" sz="1600" dirty="0"/>
              <a:t>Other countries also kept census records. For example, UK just released the 1921 Census.</a:t>
            </a:r>
          </a:p>
          <a:p>
            <a:r>
              <a:rPr lang="en-US" sz="1600" dirty="0"/>
              <a:t>Timeframe and coverage varies by country and locale.</a:t>
            </a:r>
          </a:p>
          <a:p>
            <a:r>
              <a:rPr lang="en-US" sz="1600" dirty="0"/>
              <a:t>There are thousands and thousands of datasets beyond the census, and each site offers a different collection of records.</a:t>
            </a:r>
          </a:p>
          <a:p>
            <a:r>
              <a:rPr lang="en-US" sz="1600" dirty="0"/>
              <a:t>At some point you will need to get out and visit an archive</a:t>
            </a:r>
          </a:p>
          <a:p>
            <a:endParaRPr lang="en-US" sz="1600" dirty="0"/>
          </a:p>
          <a:p>
            <a:endParaRPr lang="en-US" sz="1600" dirty="0"/>
          </a:p>
          <a:p>
            <a:endParaRPr lang="en-US" sz="1400" dirty="0"/>
          </a:p>
        </p:txBody>
      </p:sp>
      <p:pic>
        <p:nvPicPr>
          <p:cNvPr id="20" name="Picture 19">
            <a:hlinkClick r:id="rId2"/>
            <a:extLst>
              <a:ext uri="{FF2B5EF4-FFF2-40B4-BE49-F238E27FC236}">
                <a16:creationId xmlns:a16="http://schemas.microsoft.com/office/drawing/2014/main" id="{5F5CBC33-07DC-4E44-9719-1F22226E80D7}"/>
              </a:ext>
            </a:extLst>
          </p:cNvPr>
          <p:cNvPicPr>
            <a:picLocks noChangeAspect="1"/>
          </p:cNvPicPr>
          <p:nvPr/>
        </p:nvPicPr>
        <p:blipFill>
          <a:blip r:embed="rId3"/>
          <a:stretch>
            <a:fillRect/>
          </a:stretch>
        </p:blipFill>
        <p:spPr>
          <a:xfrm>
            <a:off x="1520076" y="6210664"/>
            <a:ext cx="3243353" cy="652329"/>
          </a:xfrm>
          <a:prstGeom prst="rect">
            <a:avLst/>
          </a:prstGeom>
        </p:spPr>
      </p:pic>
      <p:sp>
        <p:nvSpPr>
          <p:cNvPr id="9" name="TextBox 8">
            <a:extLst>
              <a:ext uri="{FF2B5EF4-FFF2-40B4-BE49-F238E27FC236}">
                <a16:creationId xmlns:a16="http://schemas.microsoft.com/office/drawing/2014/main" id="{4A4384C1-32B3-4750-BEC5-7DC7479AF7F1}"/>
              </a:ext>
            </a:extLst>
          </p:cNvPr>
          <p:cNvSpPr txBox="1"/>
          <p:nvPr/>
        </p:nvSpPr>
        <p:spPr>
          <a:xfrm>
            <a:off x="5513295" y="6217751"/>
            <a:ext cx="4941301" cy="276999"/>
          </a:xfrm>
          <a:prstGeom prst="rect">
            <a:avLst/>
          </a:prstGeom>
          <a:noFill/>
        </p:spPr>
        <p:txBody>
          <a:bodyPr wrap="square" rtlCol="0">
            <a:spAutoFit/>
          </a:bodyPr>
          <a:lstStyle/>
          <a:p>
            <a:pPr algn="ctr"/>
            <a:r>
              <a:rPr lang="en-US" sz="1200" dirty="0"/>
              <a:t>1860 United States Federal Census record for Sam Houston, Austin TX</a:t>
            </a:r>
          </a:p>
        </p:txBody>
      </p:sp>
      <p:sp>
        <p:nvSpPr>
          <p:cNvPr id="12" name="TextBox 11">
            <a:extLst>
              <a:ext uri="{FF2B5EF4-FFF2-40B4-BE49-F238E27FC236}">
                <a16:creationId xmlns:a16="http://schemas.microsoft.com/office/drawing/2014/main" id="{907495AF-4190-43A1-92A8-0065077662BB}"/>
              </a:ext>
            </a:extLst>
          </p:cNvPr>
          <p:cNvSpPr txBox="1"/>
          <p:nvPr/>
        </p:nvSpPr>
        <p:spPr>
          <a:xfrm>
            <a:off x="9037738" y="6642556"/>
            <a:ext cx="3154262" cy="215444"/>
          </a:xfrm>
          <a:prstGeom prst="rect">
            <a:avLst/>
          </a:prstGeom>
          <a:noFill/>
        </p:spPr>
        <p:txBody>
          <a:bodyPr wrap="square" rtlCol="0">
            <a:spAutoFit/>
          </a:bodyPr>
          <a:lstStyle/>
          <a:p>
            <a:pPr algn="ctr"/>
            <a:r>
              <a:rPr lang="en-US" sz="800" dirty="0"/>
              <a:t>© 2022 Fellowship of Rotarian Genealogists. All Rights Reserved.</a:t>
            </a:r>
          </a:p>
        </p:txBody>
      </p:sp>
      <p:sp>
        <p:nvSpPr>
          <p:cNvPr id="13" name="TextBox 12">
            <a:extLst>
              <a:ext uri="{FF2B5EF4-FFF2-40B4-BE49-F238E27FC236}">
                <a16:creationId xmlns:a16="http://schemas.microsoft.com/office/drawing/2014/main" id="{91F90B4C-5AC5-4655-91AB-5C6137770708}"/>
              </a:ext>
            </a:extLst>
          </p:cNvPr>
          <p:cNvSpPr txBox="1"/>
          <p:nvPr/>
        </p:nvSpPr>
        <p:spPr>
          <a:xfrm>
            <a:off x="1814279" y="-4996"/>
            <a:ext cx="3154262" cy="215444"/>
          </a:xfrm>
          <a:prstGeom prst="rect">
            <a:avLst/>
          </a:prstGeom>
          <a:noFill/>
        </p:spPr>
        <p:txBody>
          <a:bodyPr wrap="square" rtlCol="0">
            <a:spAutoFit/>
          </a:bodyPr>
          <a:lstStyle/>
          <a:p>
            <a:pPr algn="ctr"/>
            <a:r>
              <a:rPr lang="en-US" sz="800" dirty="0"/>
              <a:t>Beginning Genealogy 7 June 2022</a:t>
            </a:r>
          </a:p>
        </p:txBody>
      </p:sp>
      <p:pic>
        <p:nvPicPr>
          <p:cNvPr id="7" name="Picture 6">
            <a:extLst>
              <a:ext uri="{FF2B5EF4-FFF2-40B4-BE49-F238E27FC236}">
                <a16:creationId xmlns:a16="http://schemas.microsoft.com/office/drawing/2014/main" id="{3C324A32-5CA0-907F-DF66-DA9B65488B89}"/>
              </a:ext>
            </a:extLst>
          </p:cNvPr>
          <p:cNvPicPr>
            <a:picLocks noChangeAspect="1"/>
          </p:cNvPicPr>
          <p:nvPr/>
        </p:nvPicPr>
        <p:blipFill>
          <a:blip r:embed="rId4"/>
          <a:stretch>
            <a:fillRect/>
          </a:stretch>
        </p:blipFill>
        <p:spPr>
          <a:xfrm>
            <a:off x="5859126" y="160492"/>
            <a:ext cx="4249637" cy="5983358"/>
          </a:xfrm>
          <a:prstGeom prst="rect">
            <a:avLst/>
          </a:prstGeom>
        </p:spPr>
      </p:pic>
      <p:pic>
        <p:nvPicPr>
          <p:cNvPr id="15" name="Picture 14">
            <a:extLst>
              <a:ext uri="{FF2B5EF4-FFF2-40B4-BE49-F238E27FC236}">
                <a16:creationId xmlns:a16="http://schemas.microsoft.com/office/drawing/2014/main" id="{57EC81C6-4C8A-002F-047A-01573AB442D0}"/>
              </a:ext>
            </a:extLst>
          </p:cNvPr>
          <p:cNvPicPr>
            <a:picLocks noChangeAspect="1"/>
          </p:cNvPicPr>
          <p:nvPr/>
        </p:nvPicPr>
        <p:blipFill>
          <a:blip r:embed="rId5"/>
          <a:stretch>
            <a:fillRect/>
          </a:stretch>
        </p:blipFill>
        <p:spPr>
          <a:xfrm>
            <a:off x="4810001" y="736171"/>
            <a:ext cx="6790051" cy="2759382"/>
          </a:xfrm>
          <a:prstGeom prst="rect">
            <a:avLst/>
          </a:prstGeom>
        </p:spPr>
      </p:pic>
    </p:spTree>
    <p:extLst>
      <p:ext uri="{BB962C8B-B14F-4D97-AF65-F5344CB8AC3E}">
        <p14:creationId xmlns:p14="http://schemas.microsoft.com/office/powerpoint/2010/main" val="81125482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2983</TotalTime>
  <Words>1831</Words>
  <Application>Microsoft Office PowerPoint</Application>
  <PresentationFormat>Widescreen</PresentationFormat>
  <Paragraphs>197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Trebuchet MS</vt:lpstr>
      <vt:lpstr>Wingdings 3</vt:lpstr>
      <vt:lpstr>Facet</vt:lpstr>
      <vt:lpstr>Beginning genealogy</vt:lpstr>
      <vt:lpstr>The Fellowship of Rotarian Genealogists</vt:lpstr>
      <vt:lpstr>PowerPoint Presentation</vt:lpstr>
      <vt:lpstr>1. Decide on a Genealogy Goal</vt:lpstr>
      <vt:lpstr>2. Start with     What You Know</vt:lpstr>
      <vt:lpstr>3. Gather the     Sources You have</vt:lpstr>
      <vt:lpstr>4. Talk to     Your Relatives</vt:lpstr>
      <vt:lpstr>5. Time to Plant     Your Tree</vt:lpstr>
      <vt:lpstr>6. Start Your     Research</vt:lpstr>
      <vt:lpstr>7. Searchable     Newspapers</vt:lpstr>
      <vt:lpstr>8. Free     Resources</vt:lpstr>
      <vt:lpstr>9. DNA</vt:lpstr>
      <vt:lpstr>10. Educate       Yourself</vt:lpstr>
      <vt:lpstr>11. Some General    Tips</vt:lpstr>
      <vt:lpstr>12. Remember the    4-Way Test</vt:lpstr>
      <vt:lpstr>Thank You, and Happy Hunting! (P. S. – Remember to Have Fun!)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Beginning genealogy</dc:title>
  <dc:creator>Bill Harvey</dc:creator>
  <cp:lastModifiedBy>Bill Harvey</cp:lastModifiedBy>
  <cp:revision>78</cp:revision>
  <cp:lastPrinted>2022-05-19T22:59:59Z</cp:lastPrinted>
  <dcterms:created xsi:type="dcterms:W3CDTF">2021-06-12T12:43:03Z</dcterms:created>
  <dcterms:modified xsi:type="dcterms:W3CDTF">2022-05-23T13:55:23Z</dcterms:modified>
</cp:coreProperties>
</file>